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77" r:id="rId2"/>
    <p:sldId id="262" r:id="rId3"/>
    <p:sldId id="280" r:id="rId4"/>
    <p:sldId id="258" r:id="rId5"/>
    <p:sldId id="264" r:id="rId6"/>
    <p:sldId id="260" r:id="rId7"/>
    <p:sldId id="288" r:id="rId8"/>
    <p:sldId id="286" r:id="rId9"/>
    <p:sldId id="265" r:id="rId10"/>
    <p:sldId id="266" r:id="rId11"/>
    <p:sldId id="282" r:id="rId12"/>
    <p:sldId id="279" r:id="rId13"/>
    <p:sldId id="283" r:id="rId14"/>
    <p:sldId id="284" r:id="rId15"/>
    <p:sldId id="287" r:id="rId16"/>
    <p:sldId id="269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ем" initials="А" lastIdx="0" clrIdx="0">
    <p:extLst>
      <p:ext uri="{19B8F6BF-5375-455C-9EA6-DF929625EA0E}">
        <p15:presenceInfo xmlns:p15="http://schemas.microsoft.com/office/powerpoint/2012/main" userId="Арте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FF6600"/>
    <a:srgbClr val="FF5050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744" autoAdjust="0"/>
  </p:normalViewPr>
  <p:slideViewPr>
    <p:cSldViewPr>
      <p:cViewPr varScale="1">
        <p:scale>
          <a:sx n="115" d="100"/>
          <a:sy n="115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862" y="66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11CF8-E957-4492-BD5B-310ACB3D3D0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BB6BDC8-43C5-478F-A241-64A0B374CAE2}">
      <dgm:prSet phldrT="[Текст]"/>
      <dgm:spPr/>
      <dgm:t>
        <a:bodyPr/>
        <a:lstStyle/>
        <a:p>
          <a:r>
            <a:rPr lang="ru-RU" dirty="0" smtClean="0"/>
            <a:t>Гистоны</a:t>
          </a:r>
          <a:endParaRPr lang="ru-RU" dirty="0"/>
        </a:p>
      </dgm:t>
    </dgm:pt>
    <dgm:pt modelId="{578F7A87-C7E7-4347-8536-C9A150659C38}" type="parTrans" cxnId="{01908DAB-EBC4-451B-82CC-5F84D43AADAC}">
      <dgm:prSet/>
      <dgm:spPr/>
      <dgm:t>
        <a:bodyPr/>
        <a:lstStyle/>
        <a:p>
          <a:endParaRPr lang="ru-RU"/>
        </a:p>
      </dgm:t>
    </dgm:pt>
    <dgm:pt modelId="{76018D91-C3D4-4CE2-BA93-BD6AC1664AE2}" type="sibTrans" cxnId="{01908DAB-EBC4-451B-82CC-5F84D43AADAC}">
      <dgm:prSet/>
      <dgm:spPr/>
      <dgm:t>
        <a:bodyPr/>
        <a:lstStyle/>
        <a:p>
          <a:endParaRPr lang="ru-RU"/>
        </a:p>
      </dgm:t>
    </dgm:pt>
    <dgm:pt modelId="{2A01E817-B416-4DB9-B7B3-0C143CF74D26}">
      <dgm:prSet phldrT="[Текст]"/>
      <dgm:spPr/>
      <dgm:t>
        <a:bodyPr/>
        <a:lstStyle/>
        <a:p>
          <a:r>
            <a:rPr lang="ru-RU" dirty="0" smtClean="0"/>
            <a:t>Репликационно-зависимые</a:t>
          </a:r>
          <a:endParaRPr lang="ru-RU" dirty="0"/>
        </a:p>
      </dgm:t>
    </dgm:pt>
    <dgm:pt modelId="{C1560A5F-BBA9-4642-A19E-A7E0D28DADA0}" type="parTrans" cxnId="{774B20DB-31D9-4A60-9AEA-A3BCCCB63CD0}">
      <dgm:prSet/>
      <dgm:spPr>
        <a:ln w="127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E175CBED-B8F7-4372-BEC4-5FA56742BFA6}" type="sibTrans" cxnId="{774B20DB-31D9-4A60-9AEA-A3BCCCB63CD0}">
      <dgm:prSet/>
      <dgm:spPr/>
      <dgm:t>
        <a:bodyPr/>
        <a:lstStyle/>
        <a:p>
          <a:endParaRPr lang="ru-RU"/>
        </a:p>
      </dgm:t>
    </dgm:pt>
    <dgm:pt modelId="{D94B3784-607C-468B-AE68-EBEE8F41A518}">
      <dgm:prSet phldrT="[Текст]"/>
      <dgm:spPr/>
      <dgm:t>
        <a:bodyPr/>
        <a:lstStyle/>
        <a:p>
          <a:r>
            <a:rPr lang="ru-RU" dirty="0" smtClean="0"/>
            <a:t>Репликационно-независимые</a:t>
          </a:r>
          <a:endParaRPr lang="ru-RU" dirty="0"/>
        </a:p>
      </dgm:t>
    </dgm:pt>
    <dgm:pt modelId="{3450E757-4239-40D8-90FB-E1FB3E045BCF}" type="parTrans" cxnId="{C7F787CB-EED9-4218-8FA8-6CAE1E241989}">
      <dgm:prSet/>
      <dgm:spPr>
        <a:ln w="127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218494F8-650D-48FD-B5E5-14A16AAA3F2D}" type="sibTrans" cxnId="{C7F787CB-EED9-4218-8FA8-6CAE1E241989}">
      <dgm:prSet/>
      <dgm:spPr/>
      <dgm:t>
        <a:bodyPr/>
        <a:lstStyle/>
        <a:p>
          <a:endParaRPr lang="ru-RU"/>
        </a:p>
      </dgm:t>
    </dgm:pt>
    <dgm:pt modelId="{B8FBC56E-57C5-4708-8624-02726A6531CB}" type="pres">
      <dgm:prSet presAssocID="{34F11CF8-E957-4492-BD5B-310ACB3D3D0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EE59F2DD-8B24-4C21-A911-7F9419D5B37F}" type="pres">
      <dgm:prSet presAssocID="{DBB6BDC8-43C5-478F-A241-64A0B374CAE2}" presName="hierRoot1" presStyleCnt="0">
        <dgm:presLayoutVars>
          <dgm:hierBranch val="init"/>
        </dgm:presLayoutVars>
      </dgm:prSet>
      <dgm:spPr/>
    </dgm:pt>
    <dgm:pt modelId="{A556E851-DA14-4BAB-A3F6-EEC834687B48}" type="pres">
      <dgm:prSet presAssocID="{DBB6BDC8-43C5-478F-A241-64A0B374CAE2}" presName="rootComposite1" presStyleCnt="0"/>
      <dgm:spPr/>
    </dgm:pt>
    <dgm:pt modelId="{4DF2BFA4-DCD6-4DCC-8F23-70A0A7F7A1B2}" type="pres">
      <dgm:prSet presAssocID="{DBB6BDC8-43C5-478F-A241-64A0B374CAE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F76FC68-77DD-4A04-99E6-A0E064323C17}" type="pres">
      <dgm:prSet presAssocID="{DBB6BDC8-43C5-478F-A241-64A0B374CAE2}" presName="topArc1" presStyleLbl="parChTrans1D1" presStyleIdx="0" presStyleCnt="6"/>
      <dgm:spPr>
        <a:ln w="12700">
          <a:solidFill>
            <a:schemeClr val="accent6">
              <a:lumMod val="75000"/>
            </a:schemeClr>
          </a:solidFill>
        </a:ln>
      </dgm:spPr>
    </dgm:pt>
    <dgm:pt modelId="{1E725EE6-BEDF-45CB-90B8-7F0F659115C3}" type="pres">
      <dgm:prSet presAssocID="{DBB6BDC8-43C5-478F-A241-64A0B374CAE2}" presName="bottomArc1" presStyleLbl="parChTrans1D1" presStyleIdx="1" presStyleCnt="6"/>
      <dgm:spPr>
        <a:ln w="127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02BB063F-9B00-42F1-8882-DA3DA85871A3}" type="pres">
      <dgm:prSet presAssocID="{DBB6BDC8-43C5-478F-A241-64A0B374CAE2}" presName="topConnNode1" presStyleLbl="node1" presStyleIdx="0" presStyleCnt="0"/>
      <dgm:spPr/>
      <dgm:t>
        <a:bodyPr/>
        <a:lstStyle/>
        <a:p>
          <a:endParaRPr lang="ru-RU"/>
        </a:p>
      </dgm:t>
    </dgm:pt>
    <dgm:pt modelId="{6209F605-2F78-4EF9-85FC-C4A77B93175E}" type="pres">
      <dgm:prSet presAssocID="{DBB6BDC8-43C5-478F-A241-64A0B374CAE2}" presName="hierChild2" presStyleCnt="0"/>
      <dgm:spPr/>
    </dgm:pt>
    <dgm:pt modelId="{D76EEED9-EB0C-4CF1-B4E1-1F0EBAFEBDC0}" type="pres">
      <dgm:prSet presAssocID="{C1560A5F-BBA9-4642-A19E-A7E0D28DADA0}" presName="Name28" presStyleLbl="parChTrans1D2" presStyleIdx="0" presStyleCnt="2"/>
      <dgm:spPr/>
      <dgm:t>
        <a:bodyPr/>
        <a:lstStyle/>
        <a:p>
          <a:endParaRPr lang="ru-RU"/>
        </a:p>
      </dgm:t>
    </dgm:pt>
    <dgm:pt modelId="{87A452F2-F15C-40F4-934C-4F3336E5E787}" type="pres">
      <dgm:prSet presAssocID="{2A01E817-B416-4DB9-B7B3-0C143CF74D26}" presName="hierRoot2" presStyleCnt="0">
        <dgm:presLayoutVars>
          <dgm:hierBranch val="init"/>
        </dgm:presLayoutVars>
      </dgm:prSet>
      <dgm:spPr/>
    </dgm:pt>
    <dgm:pt modelId="{32273968-B2D5-41F9-B88A-986F8CF1B73F}" type="pres">
      <dgm:prSet presAssocID="{2A01E817-B416-4DB9-B7B3-0C143CF74D26}" presName="rootComposite2" presStyleCnt="0"/>
      <dgm:spPr/>
    </dgm:pt>
    <dgm:pt modelId="{0078B3C8-1059-4BEF-9CE8-CDD2F60BB9F9}" type="pres">
      <dgm:prSet presAssocID="{2A01E817-B416-4DB9-B7B3-0C143CF74D2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36FC022-D5A9-498B-B384-33620DFF4568}" type="pres">
      <dgm:prSet presAssocID="{2A01E817-B416-4DB9-B7B3-0C143CF74D26}" presName="topArc2" presStyleLbl="parChTrans1D1" presStyleIdx="2" presStyleCnt="6"/>
      <dgm:spPr>
        <a:ln w="12700">
          <a:solidFill>
            <a:schemeClr val="accent6">
              <a:lumMod val="75000"/>
            </a:schemeClr>
          </a:solidFill>
        </a:ln>
      </dgm:spPr>
    </dgm:pt>
    <dgm:pt modelId="{DF953010-2DA5-46D0-BAE0-B2EB439B9958}" type="pres">
      <dgm:prSet presAssocID="{2A01E817-B416-4DB9-B7B3-0C143CF74D26}" presName="bottomArc2" presStyleLbl="parChTrans1D1" presStyleIdx="3" presStyleCnt="6"/>
      <dgm:spPr>
        <a:ln w="12700">
          <a:solidFill>
            <a:schemeClr val="accent6">
              <a:lumMod val="75000"/>
            </a:schemeClr>
          </a:solidFill>
        </a:ln>
      </dgm:spPr>
    </dgm:pt>
    <dgm:pt modelId="{A9C275F2-981E-48BF-A806-34C531A71BDB}" type="pres">
      <dgm:prSet presAssocID="{2A01E817-B416-4DB9-B7B3-0C143CF74D26}" presName="topConnNode2" presStyleLbl="node2" presStyleIdx="0" presStyleCnt="0"/>
      <dgm:spPr/>
      <dgm:t>
        <a:bodyPr/>
        <a:lstStyle/>
        <a:p>
          <a:endParaRPr lang="ru-RU"/>
        </a:p>
      </dgm:t>
    </dgm:pt>
    <dgm:pt modelId="{BDE7D038-F740-4E59-B7CC-35A1434FE9BB}" type="pres">
      <dgm:prSet presAssocID="{2A01E817-B416-4DB9-B7B3-0C143CF74D26}" presName="hierChild4" presStyleCnt="0"/>
      <dgm:spPr/>
    </dgm:pt>
    <dgm:pt modelId="{92F17739-611C-4CD1-A31B-F0A5DAFE3A88}" type="pres">
      <dgm:prSet presAssocID="{2A01E817-B416-4DB9-B7B3-0C143CF74D26}" presName="hierChild5" presStyleCnt="0"/>
      <dgm:spPr/>
    </dgm:pt>
    <dgm:pt modelId="{96CE36EC-8A41-4C06-B331-576ECE353B74}" type="pres">
      <dgm:prSet presAssocID="{3450E757-4239-40D8-90FB-E1FB3E045BCF}" presName="Name28" presStyleLbl="parChTrans1D2" presStyleIdx="1" presStyleCnt="2"/>
      <dgm:spPr/>
      <dgm:t>
        <a:bodyPr/>
        <a:lstStyle/>
        <a:p>
          <a:endParaRPr lang="ru-RU"/>
        </a:p>
      </dgm:t>
    </dgm:pt>
    <dgm:pt modelId="{B1A2F29E-C841-4568-83F7-B7C13C56EE3A}" type="pres">
      <dgm:prSet presAssocID="{D94B3784-607C-468B-AE68-EBEE8F41A518}" presName="hierRoot2" presStyleCnt="0">
        <dgm:presLayoutVars>
          <dgm:hierBranch val="init"/>
        </dgm:presLayoutVars>
      </dgm:prSet>
      <dgm:spPr/>
    </dgm:pt>
    <dgm:pt modelId="{99F91E85-DD70-46C3-94EF-9C070C0C58D4}" type="pres">
      <dgm:prSet presAssocID="{D94B3784-607C-468B-AE68-EBEE8F41A518}" presName="rootComposite2" presStyleCnt="0"/>
      <dgm:spPr/>
    </dgm:pt>
    <dgm:pt modelId="{E723499C-96A2-433B-81EF-74D59F2FDC4E}" type="pres">
      <dgm:prSet presAssocID="{D94B3784-607C-468B-AE68-EBEE8F41A51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A16AFCA-FFCD-4529-863D-CE2197E34F99}" type="pres">
      <dgm:prSet presAssocID="{D94B3784-607C-468B-AE68-EBEE8F41A518}" presName="topArc2" presStyleLbl="parChTrans1D1" presStyleIdx="4" presStyleCnt="6"/>
      <dgm:spPr>
        <a:ln w="12700">
          <a:solidFill>
            <a:schemeClr val="accent6">
              <a:lumMod val="75000"/>
            </a:schemeClr>
          </a:solidFill>
        </a:ln>
      </dgm:spPr>
    </dgm:pt>
    <dgm:pt modelId="{3B6842B9-80B8-4C5B-93EE-CA008D38E76C}" type="pres">
      <dgm:prSet presAssocID="{D94B3784-607C-468B-AE68-EBEE8F41A518}" presName="bottomArc2" presStyleLbl="parChTrans1D1" presStyleIdx="5" presStyleCnt="6"/>
      <dgm:spPr>
        <a:ln w="12700">
          <a:solidFill>
            <a:schemeClr val="accent6">
              <a:lumMod val="75000"/>
            </a:schemeClr>
          </a:solidFill>
        </a:ln>
      </dgm:spPr>
    </dgm:pt>
    <dgm:pt modelId="{CF7F4D89-22F4-4C97-B846-8746D3420520}" type="pres">
      <dgm:prSet presAssocID="{D94B3784-607C-468B-AE68-EBEE8F41A518}" presName="topConnNode2" presStyleLbl="node2" presStyleIdx="0" presStyleCnt="0"/>
      <dgm:spPr/>
      <dgm:t>
        <a:bodyPr/>
        <a:lstStyle/>
        <a:p>
          <a:endParaRPr lang="ru-RU"/>
        </a:p>
      </dgm:t>
    </dgm:pt>
    <dgm:pt modelId="{CC69A996-50FA-47E5-A1B5-9829F3C45E7B}" type="pres">
      <dgm:prSet presAssocID="{D94B3784-607C-468B-AE68-EBEE8F41A518}" presName="hierChild4" presStyleCnt="0"/>
      <dgm:spPr/>
    </dgm:pt>
    <dgm:pt modelId="{F7ED12F9-60D2-4710-BCA2-C12AAE8C0A60}" type="pres">
      <dgm:prSet presAssocID="{D94B3784-607C-468B-AE68-EBEE8F41A518}" presName="hierChild5" presStyleCnt="0"/>
      <dgm:spPr/>
    </dgm:pt>
    <dgm:pt modelId="{2449D9C0-1AFC-40D4-B986-C3699375C5C3}" type="pres">
      <dgm:prSet presAssocID="{DBB6BDC8-43C5-478F-A241-64A0B374CAE2}" presName="hierChild3" presStyleCnt="0"/>
      <dgm:spPr/>
    </dgm:pt>
  </dgm:ptLst>
  <dgm:cxnLst>
    <dgm:cxn modelId="{633D383F-0267-4340-A67A-C502833BC1C4}" type="presOf" srcId="{D94B3784-607C-468B-AE68-EBEE8F41A518}" destId="{CF7F4D89-22F4-4C97-B846-8746D3420520}" srcOrd="1" destOrd="0" presId="urn:microsoft.com/office/officeart/2008/layout/HalfCircleOrganizationChart"/>
    <dgm:cxn modelId="{C7F787CB-EED9-4218-8FA8-6CAE1E241989}" srcId="{DBB6BDC8-43C5-478F-A241-64A0B374CAE2}" destId="{D94B3784-607C-468B-AE68-EBEE8F41A518}" srcOrd="1" destOrd="0" parTransId="{3450E757-4239-40D8-90FB-E1FB3E045BCF}" sibTransId="{218494F8-650D-48FD-B5E5-14A16AAA3F2D}"/>
    <dgm:cxn modelId="{8E9BDAF4-3F28-42E9-8C66-AB82BC1BEAE3}" type="presOf" srcId="{D94B3784-607C-468B-AE68-EBEE8F41A518}" destId="{E723499C-96A2-433B-81EF-74D59F2FDC4E}" srcOrd="0" destOrd="0" presId="urn:microsoft.com/office/officeart/2008/layout/HalfCircleOrganizationChart"/>
    <dgm:cxn modelId="{774B20DB-31D9-4A60-9AEA-A3BCCCB63CD0}" srcId="{DBB6BDC8-43C5-478F-A241-64A0B374CAE2}" destId="{2A01E817-B416-4DB9-B7B3-0C143CF74D26}" srcOrd="0" destOrd="0" parTransId="{C1560A5F-BBA9-4642-A19E-A7E0D28DADA0}" sibTransId="{E175CBED-B8F7-4372-BEC4-5FA56742BFA6}"/>
    <dgm:cxn modelId="{5BA2B514-9F22-488C-96EF-9BE18C7902F6}" type="presOf" srcId="{C1560A5F-BBA9-4642-A19E-A7E0D28DADA0}" destId="{D76EEED9-EB0C-4CF1-B4E1-1F0EBAFEBDC0}" srcOrd="0" destOrd="0" presId="urn:microsoft.com/office/officeart/2008/layout/HalfCircleOrganizationChart"/>
    <dgm:cxn modelId="{2EA1D5B3-2098-4467-8EFF-E16E94A50A80}" type="presOf" srcId="{DBB6BDC8-43C5-478F-A241-64A0B374CAE2}" destId="{4DF2BFA4-DCD6-4DCC-8F23-70A0A7F7A1B2}" srcOrd="0" destOrd="0" presId="urn:microsoft.com/office/officeart/2008/layout/HalfCircleOrganizationChart"/>
    <dgm:cxn modelId="{44DDFB28-CFC2-465B-836B-41851E5786ED}" type="presOf" srcId="{34F11CF8-E957-4492-BD5B-310ACB3D3D06}" destId="{B8FBC56E-57C5-4708-8624-02726A6531CB}" srcOrd="0" destOrd="0" presId="urn:microsoft.com/office/officeart/2008/layout/HalfCircleOrganizationChart"/>
    <dgm:cxn modelId="{E188FA35-F3F5-450E-B478-DB0728D648FA}" type="presOf" srcId="{3450E757-4239-40D8-90FB-E1FB3E045BCF}" destId="{96CE36EC-8A41-4C06-B331-576ECE353B74}" srcOrd="0" destOrd="0" presId="urn:microsoft.com/office/officeart/2008/layout/HalfCircleOrganizationChart"/>
    <dgm:cxn modelId="{01908DAB-EBC4-451B-82CC-5F84D43AADAC}" srcId="{34F11CF8-E957-4492-BD5B-310ACB3D3D06}" destId="{DBB6BDC8-43C5-478F-A241-64A0B374CAE2}" srcOrd="0" destOrd="0" parTransId="{578F7A87-C7E7-4347-8536-C9A150659C38}" sibTransId="{76018D91-C3D4-4CE2-BA93-BD6AC1664AE2}"/>
    <dgm:cxn modelId="{28DBABAF-1309-4DDF-A26B-28DC6ECAC9DF}" type="presOf" srcId="{DBB6BDC8-43C5-478F-A241-64A0B374CAE2}" destId="{02BB063F-9B00-42F1-8882-DA3DA85871A3}" srcOrd="1" destOrd="0" presId="urn:microsoft.com/office/officeart/2008/layout/HalfCircleOrganizationChart"/>
    <dgm:cxn modelId="{8D48A576-541E-4237-8546-C7DF07FCDF82}" type="presOf" srcId="{2A01E817-B416-4DB9-B7B3-0C143CF74D26}" destId="{0078B3C8-1059-4BEF-9CE8-CDD2F60BB9F9}" srcOrd="0" destOrd="0" presId="urn:microsoft.com/office/officeart/2008/layout/HalfCircleOrganizationChart"/>
    <dgm:cxn modelId="{AC62130D-A0A6-4AE2-8EB2-3B0FE5094621}" type="presOf" srcId="{2A01E817-B416-4DB9-B7B3-0C143CF74D26}" destId="{A9C275F2-981E-48BF-A806-34C531A71BDB}" srcOrd="1" destOrd="0" presId="urn:microsoft.com/office/officeart/2008/layout/HalfCircleOrganizationChart"/>
    <dgm:cxn modelId="{1388F8A0-333E-4011-A01C-2CFB115EDB03}" type="presParOf" srcId="{B8FBC56E-57C5-4708-8624-02726A6531CB}" destId="{EE59F2DD-8B24-4C21-A911-7F9419D5B37F}" srcOrd="0" destOrd="0" presId="urn:microsoft.com/office/officeart/2008/layout/HalfCircleOrganizationChart"/>
    <dgm:cxn modelId="{0B0165C3-3AC8-480F-AC19-3F4040620F56}" type="presParOf" srcId="{EE59F2DD-8B24-4C21-A911-7F9419D5B37F}" destId="{A556E851-DA14-4BAB-A3F6-EEC834687B48}" srcOrd="0" destOrd="0" presId="urn:microsoft.com/office/officeart/2008/layout/HalfCircleOrganizationChart"/>
    <dgm:cxn modelId="{C779C933-C834-468E-88EE-3668BE5E88B3}" type="presParOf" srcId="{A556E851-DA14-4BAB-A3F6-EEC834687B48}" destId="{4DF2BFA4-DCD6-4DCC-8F23-70A0A7F7A1B2}" srcOrd="0" destOrd="0" presId="urn:microsoft.com/office/officeart/2008/layout/HalfCircleOrganizationChart"/>
    <dgm:cxn modelId="{D1A3A946-44F1-4FBF-8EFE-44C5884C3894}" type="presParOf" srcId="{A556E851-DA14-4BAB-A3F6-EEC834687B48}" destId="{0F76FC68-77DD-4A04-99E6-A0E064323C17}" srcOrd="1" destOrd="0" presId="urn:microsoft.com/office/officeart/2008/layout/HalfCircleOrganizationChart"/>
    <dgm:cxn modelId="{A7946226-513D-44CC-B3E7-56D63018ABFF}" type="presParOf" srcId="{A556E851-DA14-4BAB-A3F6-EEC834687B48}" destId="{1E725EE6-BEDF-45CB-90B8-7F0F659115C3}" srcOrd="2" destOrd="0" presId="urn:microsoft.com/office/officeart/2008/layout/HalfCircleOrganizationChart"/>
    <dgm:cxn modelId="{C306CA29-B098-4B84-9196-1F406DF923A6}" type="presParOf" srcId="{A556E851-DA14-4BAB-A3F6-EEC834687B48}" destId="{02BB063F-9B00-42F1-8882-DA3DA85871A3}" srcOrd="3" destOrd="0" presId="urn:microsoft.com/office/officeart/2008/layout/HalfCircleOrganizationChart"/>
    <dgm:cxn modelId="{8BF5F165-744D-4533-8A6D-57D89BFBBBAD}" type="presParOf" srcId="{EE59F2DD-8B24-4C21-A911-7F9419D5B37F}" destId="{6209F605-2F78-4EF9-85FC-C4A77B93175E}" srcOrd="1" destOrd="0" presId="urn:microsoft.com/office/officeart/2008/layout/HalfCircleOrganizationChart"/>
    <dgm:cxn modelId="{0BF05DD2-897D-42E9-8000-326E03A09DB3}" type="presParOf" srcId="{6209F605-2F78-4EF9-85FC-C4A77B93175E}" destId="{D76EEED9-EB0C-4CF1-B4E1-1F0EBAFEBDC0}" srcOrd="0" destOrd="0" presId="urn:microsoft.com/office/officeart/2008/layout/HalfCircleOrganizationChart"/>
    <dgm:cxn modelId="{ABA91648-A771-412F-984E-82E9A727E497}" type="presParOf" srcId="{6209F605-2F78-4EF9-85FC-C4A77B93175E}" destId="{87A452F2-F15C-40F4-934C-4F3336E5E787}" srcOrd="1" destOrd="0" presId="urn:microsoft.com/office/officeart/2008/layout/HalfCircleOrganizationChart"/>
    <dgm:cxn modelId="{251BB9E0-4024-4758-88DD-40588B30CD92}" type="presParOf" srcId="{87A452F2-F15C-40F4-934C-4F3336E5E787}" destId="{32273968-B2D5-41F9-B88A-986F8CF1B73F}" srcOrd="0" destOrd="0" presId="urn:microsoft.com/office/officeart/2008/layout/HalfCircleOrganizationChart"/>
    <dgm:cxn modelId="{8125D5B5-779D-4B72-A1CA-B5D224CED1C6}" type="presParOf" srcId="{32273968-B2D5-41F9-B88A-986F8CF1B73F}" destId="{0078B3C8-1059-4BEF-9CE8-CDD2F60BB9F9}" srcOrd="0" destOrd="0" presId="urn:microsoft.com/office/officeart/2008/layout/HalfCircleOrganizationChart"/>
    <dgm:cxn modelId="{DD8A00D5-1C0D-4138-A39A-CC2C2CF7489C}" type="presParOf" srcId="{32273968-B2D5-41F9-B88A-986F8CF1B73F}" destId="{436FC022-D5A9-498B-B384-33620DFF4568}" srcOrd="1" destOrd="0" presId="urn:microsoft.com/office/officeart/2008/layout/HalfCircleOrganizationChart"/>
    <dgm:cxn modelId="{EEA3AC0A-643D-4139-846F-88AE314D9FFE}" type="presParOf" srcId="{32273968-B2D5-41F9-B88A-986F8CF1B73F}" destId="{DF953010-2DA5-46D0-BAE0-B2EB439B9958}" srcOrd="2" destOrd="0" presId="urn:microsoft.com/office/officeart/2008/layout/HalfCircleOrganizationChart"/>
    <dgm:cxn modelId="{53BDAB8B-70DF-4EA7-8631-24D02CEA20D4}" type="presParOf" srcId="{32273968-B2D5-41F9-B88A-986F8CF1B73F}" destId="{A9C275F2-981E-48BF-A806-34C531A71BDB}" srcOrd="3" destOrd="0" presId="urn:microsoft.com/office/officeart/2008/layout/HalfCircleOrganizationChart"/>
    <dgm:cxn modelId="{74C1D86F-179A-4EA0-8CBB-857A8E384870}" type="presParOf" srcId="{87A452F2-F15C-40F4-934C-4F3336E5E787}" destId="{BDE7D038-F740-4E59-B7CC-35A1434FE9BB}" srcOrd="1" destOrd="0" presId="urn:microsoft.com/office/officeart/2008/layout/HalfCircleOrganizationChart"/>
    <dgm:cxn modelId="{A00F6DAC-8CDC-4324-90A5-F36C9434167A}" type="presParOf" srcId="{87A452F2-F15C-40F4-934C-4F3336E5E787}" destId="{92F17739-611C-4CD1-A31B-F0A5DAFE3A88}" srcOrd="2" destOrd="0" presId="urn:microsoft.com/office/officeart/2008/layout/HalfCircleOrganizationChart"/>
    <dgm:cxn modelId="{D1D38778-B045-4FCF-BB8B-6E29C8168279}" type="presParOf" srcId="{6209F605-2F78-4EF9-85FC-C4A77B93175E}" destId="{96CE36EC-8A41-4C06-B331-576ECE353B74}" srcOrd="2" destOrd="0" presId="urn:microsoft.com/office/officeart/2008/layout/HalfCircleOrganizationChart"/>
    <dgm:cxn modelId="{CFA5B0B2-3698-4971-BC9E-EFD852741DF6}" type="presParOf" srcId="{6209F605-2F78-4EF9-85FC-C4A77B93175E}" destId="{B1A2F29E-C841-4568-83F7-B7C13C56EE3A}" srcOrd="3" destOrd="0" presId="urn:microsoft.com/office/officeart/2008/layout/HalfCircleOrganizationChart"/>
    <dgm:cxn modelId="{C0FAE313-AC66-4016-BFFC-B8676C658BD7}" type="presParOf" srcId="{B1A2F29E-C841-4568-83F7-B7C13C56EE3A}" destId="{99F91E85-DD70-46C3-94EF-9C070C0C58D4}" srcOrd="0" destOrd="0" presId="urn:microsoft.com/office/officeart/2008/layout/HalfCircleOrganizationChart"/>
    <dgm:cxn modelId="{8825A5BC-FD06-41A4-A1CA-6CCDF2917158}" type="presParOf" srcId="{99F91E85-DD70-46C3-94EF-9C070C0C58D4}" destId="{E723499C-96A2-433B-81EF-74D59F2FDC4E}" srcOrd="0" destOrd="0" presId="urn:microsoft.com/office/officeart/2008/layout/HalfCircleOrganizationChart"/>
    <dgm:cxn modelId="{69ACC71E-45AB-4FC4-8E15-860E01A93687}" type="presParOf" srcId="{99F91E85-DD70-46C3-94EF-9C070C0C58D4}" destId="{0A16AFCA-FFCD-4529-863D-CE2197E34F99}" srcOrd="1" destOrd="0" presId="urn:microsoft.com/office/officeart/2008/layout/HalfCircleOrganizationChart"/>
    <dgm:cxn modelId="{6E7C96D6-D264-445B-A7FE-DBB94F0B43C5}" type="presParOf" srcId="{99F91E85-DD70-46C3-94EF-9C070C0C58D4}" destId="{3B6842B9-80B8-4C5B-93EE-CA008D38E76C}" srcOrd="2" destOrd="0" presId="urn:microsoft.com/office/officeart/2008/layout/HalfCircleOrganizationChart"/>
    <dgm:cxn modelId="{EC31D6A9-6045-4213-BC91-AEE2FCF31A0D}" type="presParOf" srcId="{99F91E85-DD70-46C3-94EF-9C070C0C58D4}" destId="{CF7F4D89-22F4-4C97-B846-8746D3420520}" srcOrd="3" destOrd="0" presId="urn:microsoft.com/office/officeart/2008/layout/HalfCircleOrganizationChart"/>
    <dgm:cxn modelId="{394FC46A-4E72-42F7-B396-C1792E5F3AAD}" type="presParOf" srcId="{B1A2F29E-C841-4568-83F7-B7C13C56EE3A}" destId="{CC69A996-50FA-47E5-A1B5-9829F3C45E7B}" srcOrd="1" destOrd="0" presId="urn:microsoft.com/office/officeart/2008/layout/HalfCircleOrganizationChart"/>
    <dgm:cxn modelId="{DC2A0ED3-3C8A-4ADF-B9EA-D16AFF5E0A76}" type="presParOf" srcId="{B1A2F29E-C841-4568-83F7-B7C13C56EE3A}" destId="{F7ED12F9-60D2-4710-BCA2-C12AAE8C0A60}" srcOrd="2" destOrd="0" presId="urn:microsoft.com/office/officeart/2008/layout/HalfCircleOrganizationChart"/>
    <dgm:cxn modelId="{3C5A5FF0-7536-4D41-8427-23DAE5A01E89}" type="presParOf" srcId="{EE59F2DD-8B24-4C21-A911-7F9419D5B37F}" destId="{2449D9C0-1AFC-40D4-B986-C3699375C5C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85C0AA-39CE-4F92-8E0F-DB088D83CEB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7F8F8E4-16EE-4F6D-B3AC-D94F87CC2882}">
      <dgm:prSet phldrT="[Текст]"/>
      <dgm:spPr/>
      <dgm:t>
        <a:bodyPr/>
        <a:lstStyle/>
        <a:p>
          <a:r>
            <a:rPr lang="ru-RU" dirty="0" smtClean="0"/>
            <a:t>Работа </a:t>
          </a:r>
          <a:endParaRPr lang="ru-RU" dirty="0"/>
        </a:p>
      </dgm:t>
    </dgm:pt>
    <dgm:pt modelId="{A246FBEF-31A5-4C89-B427-395BE9BCA32D}" type="parTrans" cxnId="{3A168539-6400-4BCD-A0D8-30F3B647755B}">
      <dgm:prSet/>
      <dgm:spPr/>
      <dgm:t>
        <a:bodyPr/>
        <a:lstStyle/>
        <a:p>
          <a:endParaRPr lang="ru-RU"/>
        </a:p>
      </dgm:t>
    </dgm:pt>
    <dgm:pt modelId="{3E4EA479-82F4-4E63-B9E3-804CF10FC3AE}" type="sibTrans" cxnId="{3A168539-6400-4BCD-A0D8-30F3B647755B}">
      <dgm:prSet/>
      <dgm:spPr/>
      <dgm:t>
        <a:bodyPr/>
        <a:lstStyle/>
        <a:p>
          <a:endParaRPr lang="ru-RU"/>
        </a:p>
      </dgm:t>
    </dgm:pt>
    <dgm:pt modelId="{109F2832-9FAA-445A-8509-6ACFFD14F83B}">
      <dgm:prSet phldrT="[Текст]"/>
      <dgm:spPr/>
      <dgm:t>
        <a:bodyPr/>
        <a:lstStyle/>
        <a:p>
          <a:r>
            <a:rPr lang="ru-RU" dirty="0" smtClean="0"/>
            <a:t>Распределение по таксонам</a:t>
          </a:r>
          <a:endParaRPr lang="ru-RU" dirty="0"/>
        </a:p>
      </dgm:t>
    </dgm:pt>
    <dgm:pt modelId="{43951286-8FFC-4F83-ADCB-AC9B57B127CE}" type="parTrans" cxnId="{9FD3CD48-ED1D-4227-A306-43FDEA6A7619}">
      <dgm:prSet/>
      <dgm:spPr>
        <a:ln w="1905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320BA352-BC8F-4BF7-9349-0D0012774A3E}" type="sibTrans" cxnId="{9FD3CD48-ED1D-4227-A306-43FDEA6A7619}">
      <dgm:prSet/>
      <dgm:spPr/>
      <dgm:t>
        <a:bodyPr/>
        <a:lstStyle/>
        <a:p>
          <a:endParaRPr lang="ru-RU"/>
        </a:p>
      </dgm:t>
    </dgm:pt>
    <dgm:pt modelId="{5DC8CB6D-10A9-4553-A36A-F212AEEA6574}">
      <dgm:prSet phldrT="[Текст]"/>
      <dgm:spPr/>
      <dgm:t>
        <a:bodyPr/>
        <a:lstStyle/>
        <a:p>
          <a:r>
            <a:rPr lang="ru-RU" dirty="0" smtClean="0"/>
            <a:t>Распределение по длинам</a:t>
          </a:r>
          <a:endParaRPr lang="ru-RU" dirty="0"/>
        </a:p>
      </dgm:t>
    </dgm:pt>
    <dgm:pt modelId="{5A2B67BB-DED3-44D0-B8C8-C8A0E5044F47}" type="parTrans" cxnId="{29A30EBC-F08D-49E7-9FBC-D46CBFBC4687}">
      <dgm:prSet/>
      <dgm:spPr>
        <a:ln w="1905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9297FFEF-66E0-43A6-95C0-79FD8CC2785B}" type="sibTrans" cxnId="{29A30EBC-F08D-49E7-9FBC-D46CBFBC4687}">
      <dgm:prSet/>
      <dgm:spPr/>
      <dgm:t>
        <a:bodyPr/>
        <a:lstStyle/>
        <a:p>
          <a:endParaRPr lang="ru-RU"/>
        </a:p>
      </dgm:t>
    </dgm:pt>
    <dgm:pt modelId="{009DF84B-E9C7-4724-B6CB-23CB13D3583B}" type="pres">
      <dgm:prSet presAssocID="{9685C0AA-39CE-4F92-8E0F-DB088D83CEB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75188DF-7AB2-4B63-BB68-82648C6FCD73}" type="pres">
      <dgm:prSet presAssocID="{E7F8F8E4-16EE-4F6D-B3AC-D94F87CC2882}" presName="hierRoot1" presStyleCnt="0">
        <dgm:presLayoutVars>
          <dgm:hierBranch val="init"/>
        </dgm:presLayoutVars>
      </dgm:prSet>
      <dgm:spPr/>
    </dgm:pt>
    <dgm:pt modelId="{A9801B82-C04A-444A-AFBF-7C63315A3BE2}" type="pres">
      <dgm:prSet presAssocID="{E7F8F8E4-16EE-4F6D-B3AC-D94F87CC2882}" presName="rootComposite1" presStyleCnt="0"/>
      <dgm:spPr/>
    </dgm:pt>
    <dgm:pt modelId="{08E34BA6-3F1C-4F0C-8AB3-9F9B7119EC03}" type="pres">
      <dgm:prSet presAssocID="{E7F8F8E4-16EE-4F6D-B3AC-D94F87CC2882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4709ACD-C722-403F-B97C-87E8472A58BA}" type="pres">
      <dgm:prSet presAssocID="{E7F8F8E4-16EE-4F6D-B3AC-D94F87CC2882}" presName="topArc1" presStyleLbl="parChTrans1D1" presStyleIdx="0" presStyleCnt="6"/>
      <dgm:spPr>
        <a:ln w="19050">
          <a:solidFill>
            <a:schemeClr val="accent6">
              <a:lumMod val="75000"/>
            </a:schemeClr>
          </a:solidFill>
        </a:ln>
      </dgm:spPr>
    </dgm:pt>
    <dgm:pt modelId="{4C68A93A-2559-485E-8263-22457246192D}" type="pres">
      <dgm:prSet presAssocID="{E7F8F8E4-16EE-4F6D-B3AC-D94F87CC2882}" presName="bottomArc1" presStyleLbl="parChTrans1D1" presStyleIdx="1" presStyleCnt="6"/>
      <dgm:spPr>
        <a:ln w="1905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EBCD2FEB-0D6E-4D5D-8F6C-F82FF2BB203F}" type="pres">
      <dgm:prSet presAssocID="{E7F8F8E4-16EE-4F6D-B3AC-D94F87CC2882}" presName="topConnNode1" presStyleLbl="node1" presStyleIdx="0" presStyleCnt="0"/>
      <dgm:spPr/>
      <dgm:t>
        <a:bodyPr/>
        <a:lstStyle/>
        <a:p>
          <a:endParaRPr lang="ru-RU"/>
        </a:p>
      </dgm:t>
    </dgm:pt>
    <dgm:pt modelId="{1078DC70-556C-460D-A91D-F7C4AA92ADF0}" type="pres">
      <dgm:prSet presAssocID="{E7F8F8E4-16EE-4F6D-B3AC-D94F87CC2882}" presName="hierChild2" presStyleCnt="0"/>
      <dgm:spPr/>
    </dgm:pt>
    <dgm:pt modelId="{05D708A4-9458-468F-B574-60826456A3EA}" type="pres">
      <dgm:prSet presAssocID="{43951286-8FFC-4F83-ADCB-AC9B57B127CE}" presName="Name28" presStyleLbl="parChTrans1D2" presStyleIdx="0" presStyleCnt="2"/>
      <dgm:spPr/>
      <dgm:t>
        <a:bodyPr/>
        <a:lstStyle/>
        <a:p>
          <a:endParaRPr lang="ru-RU"/>
        </a:p>
      </dgm:t>
    </dgm:pt>
    <dgm:pt modelId="{A027BAE5-6765-4563-AA26-EBA08C8FEAF6}" type="pres">
      <dgm:prSet presAssocID="{109F2832-9FAA-445A-8509-6ACFFD14F83B}" presName="hierRoot2" presStyleCnt="0">
        <dgm:presLayoutVars>
          <dgm:hierBranch val="init"/>
        </dgm:presLayoutVars>
      </dgm:prSet>
      <dgm:spPr/>
    </dgm:pt>
    <dgm:pt modelId="{8769533D-965E-4B1F-B578-FF8A366B0A79}" type="pres">
      <dgm:prSet presAssocID="{109F2832-9FAA-445A-8509-6ACFFD14F83B}" presName="rootComposite2" presStyleCnt="0"/>
      <dgm:spPr/>
    </dgm:pt>
    <dgm:pt modelId="{8B777ABD-461C-484F-A8B0-694C8C47EB79}" type="pres">
      <dgm:prSet presAssocID="{109F2832-9FAA-445A-8509-6ACFFD14F8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CC6348F-E57D-4984-B504-854C3A3AB1EE}" type="pres">
      <dgm:prSet presAssocID="{109F2832-9FAA-445A-8509-6ACFFD14F83B}" presName="topArc2" presStyleLbl="parChTrans1D1" presStyleIdx="2" presStyleCnt="6"/>
      <dgm:spPr>
        <a:ln w="19050">
          <a:solidFill>
            <a:schemeClr val="accent6">
              <a:lumMod val="75000"/>
            </a:schemeClr>
          </a:solidFill>
        </a:ln>
      </dgm:spPr>
    </dgm:pt>
    <dgm:pt modelId="{8764CF32-4FEC-4066-B6A2-585DF5ABC2B5}" type="pres">
      <dgm:prSet presAssocID="{109F2832-9FAA-445A-8509-6ACFFD14F83B}" presName="bottomArc2" presStyleLbl="parChTrans1D1" presStyleIdx="3" presStyleCnt="6"/>
      <dgm:spPr>
        <a:ln w="19050">
          <a:solidFill>
            <a:schemeClr val="accent6">
              <a:lumMod val="75000"/>
            </a:schemeClr>
          </a:solidFill>
        </a:ln>
      </dgm:spPr>
    </dgm:pt>
    <dgm:pt modelId="{2FBFE2EC-32F6-4447-8A3D-44AEBBE857DD}" type="pres">
      <dgm:prSet presAssocID="{109F2832-9FAA-445A-8509-6ACFFD14F83B}" presName="topConnNode2" presStyleLbl="node2" presStyleIdx="0" presStyleCnt="0"/>
      <dgm:spPr/>
      <dgm:t>
        <a:bodyPr/>
        <a:lstStyle/>
        <a:p>
          <a:endParaRPr lang="ru-RU"/>
        </a:p>
      </dgm:t>
    </dgm:pt>
    <dgm:pt modelId="{7F743399-4345-4AE9-8A44-ED7964D7BB29}" type="pres">
      <dgm:prSet presAssocID="{109F2832-9FAA-445A-8509-6ACFFD14F83B}" presName="hierChild4" presStyleCnt="0"/>
      <dgm:spPr/>
    </dgm:pt>
    <dgm:pt modelId="{496C4DC9-CA3E-482A-9C45-20BBD6B6D7C5}" type="pres">
      <dgm:prSet presAssocID="{109F2832-9FAA-445A-8509-6ACFFD14F83B}" presName="hierChild5" presStyleCnt="0"/>
      <dgm:spPr/>
    </dgm:pt>
    <dgm:pt modelId="{0697692E-8A20-4F8E-BDB9-17268CB3DBA4}" type="pres">
      <dgm:prSet presAssocID="{5A2B67BB-DED3-44D0-B8C8-C8A0E5044F47}" presName="Name28" presStyleLbl="parChTrans1D2" presStyleIdx="1" presStyleCnt="2"/>
      <dgm:spPr/>
      <dgm:t>
        <a:bodyPr/>
        <a:lstStyle/>
        <a:p>
          <a:endParaRPr lang="ru-RU"/>
        </a:p>
      </dgm:t>
    </dgm:pt>
    <dgm:pt modelId="{A93BC6C4-BAB9-4A72-B6CB-7E59C540DE11}" type="pres">
      <dgm:prSet presAssocID="{5DC8CB6D-10A9-4553-A36A-F212AEEA6574}" presName="hierRoot2" presStyleCnt="0">
        <dgm:presLayoutVars>
          <dgm:hierBranch val="init"/>
        </dgm:presLayoutVars>
      </dgm:prSet>
      <dgm:spPr/>
    </dgm:pt>
    <dgm:pt modelId="{71FC5F08-4087-4D4C-8197-05A5DBC39B56}" type="pres">
      <dgm:prSet presAssocID="{5DC8CB6D-10A9-4553-A36A-F212AEEA6574}" presName="rootComposite2" presStyleCnt="0"/>
      <dgm:spPr/>
    </dgm:pt>
    <dgm:pt modelId="{0F7E51D6-5D9C-429B-9F4D-13017D598311}" type="pres">
      <dgm:prSet presAssocID="{5DC8CB6D-10A9-4553-A36A-F212AEEA657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22F4657-15BD-4EA5-871B-8D87EA8FCBCB}" type="pres">
      <dgm:prSet presAssocID="{5DC8CB6D-10A9-4553-A36A-F212AEEA6574}" presName="topArc2" presStyleLbl="parChTrans1D1" presStyleIdx="4" presStyleCnt="6"/>
      <dgm:spPr>
        <a:ln w="1905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ru-RU"/>
        </a:p>
      </dgm:t>
    </dgm:pt>
    <dgm:pt modelId="{4A321E4C-D823-48CD-9E13-0113A5B3B539}" type="pres">
      <dgm:prSet presAssocID="{5DC8CB6D-10A9-4553-A36A-F212AEEA6574}" presName="bottomArc2" presStyleLbl="parChTrans1D1" presStyleIdx="5" presStyleCnt="6"/>
      <dgm:spPr>
        <a:ln w="19050">
          <a:solidFill>
            <a:schemeClr val="accent6">
              <a:lumMod val="75000"/>
            </a:schemeClr>
          </a:solidFill>
        </a:ln>
      </dgm:spPr>
    </dgm:pt>
    <dgm:pt modelId="{5691C748-DA5F-4E8F-9402-FC69AE560FFA}" type="pres">
      <dgm:prSet presAssocID="{5DC8CB6D-10A9-4553-A36A-F212AEEA6574}" presName="topConnNode2" presStyleLbl="node2" presStyleIdx="0" presStyleCnt="0"/>
      <dgm:spPr/>
      <dgm:t>
        <a:bodyPr/>
        <a:lstStyle/>
        <a:p>
          <a:endParaRPr lang="ru-RU"/>
        </a:p>
      </dgm:t>
    </dgm:pt>
    <dgm:pt modelId="{2A60CE21-E01E-4395-953C-3F2032A04B5C}" type="pres">
      <dgm:prSet presAssocID="{5DC8CB6D-10A9-4553-A36A-F212AEEA6574}" presName="hierChild4" presStyleCnt="0"/>
      <dgm:spPr/>
    </dgm:pt>
    <dgm:pt modelId="{3E7B9A8B-D8CD-419A-BF3C-1B10C7374E68}" type="pres">
      <dgm:prSet presAssocID="{5DC8CB6D-10A9-4553-A36A-F212AEEA6574}" presName="hierChild5" presStyleCnt="0"/>
      <dgm:spPr/>
    </dgm:pt>
    <dgm:pt modelId="{BD501A80-3CA0-49F5-979B-9F95F7DFFEE4}" type="pres">
      <dgm:prSet presAssocID="{E7F8F8E4-16EE-4F6D-B3AC-D94F87CC2882}" presName="hierChild3" presStyleCnt="0"/>
      <dgm:spPr/>
    </dgm:pt>
  </dgm:ptLst>
  <dgm:cxnLst>
    <dgm:cxn modelId="{781FCEDB-FA02-44A0-AB53-19EB04F0A2D7}" type="presOf" srcId="{E7F8F8E4-16EE-4F6D-B3AC-D94F87CC2882}" destId="{08E34BA6-3F1C-4F0C-8AB3-9F9B7119EC03}" srcOrd="0" destOrd="0" presId="urn:microsoft.com/office/officeart/2008/layout/HalfCircleOrganizationChart"/>
    <dgm:cxn modelId="{627F40C0-CF5C-4A4D-8050-A70A6F4622DC}" type="presOf" srcId="{43951286-8FFC-4F83-ADCB-AC9B57B127CE}" destId="{05D708A4-9458-468F-B574-60826456A3EA}" srcOrd="0" destOrd="0" presId="urn:microsoft.com/office/officeart/2008/layout/HalfCircleOrganizationChart"/>
    <dgm:cxn modelId="{ADE4DA35-2978-421A-A639-2302551A5596}" type="presOf" srcId="{109F2832-9FAA-445A-8509-6ACFFD14F83B}" destId="{2FBFE2EC-32F6-4447-8A3D-44AEBBE857DD}" srcOrd="1" destOrd="0" presId="urn:microsoft.com/office/officeart/2008/layout/HalfCircleOrganizationChart"/>
    <dgm:cxn modelId="{9FD3CD48-ED1D-4227-A306-43FDEA6A7619}" srcId="{E7F8F8E4-16EE-4F6D-B3AC-D94F87CC2882}" destId="{109F2832-9FAA-445A-8509-6ACFFD14F83B}" srcOrd="0" destOrd="0" parTransId="{43951286-8FFC-4F83-ADCB-AC9B57B127CE}" sibTransId="{320BA352-BC8F-4BF7-9349-0D0012774A3E}"/>
    <dgm:cxn modelId="{8A64A2B1-AEF9-44B9-ADD6-B4CA693A6920}" type="presOf" srcId="{5A2B67BB-DED3-44D0-B8C8-C8A0E5044F47}" destId="{0697692E-8A20-4F8E-BDB9-17268CB3DBA4}" srcOrd="0" destOrd="0" presId="urn:microsoft.com/office/officeart/2008/layout/HalfCircleOrganizationChart"/>
    <dgm:cxn modelId="{29A30EBC-F08D-49E7-9FBC-D46CBFBC4687}" srcId="{E7F8F8E4-16EE-4F6D-B3AC-D94F87CC2882}" destId="{5DC8CB6D-10A9-4553-A36A-F212AEEA6574}" srcOrd="1" destOrd="0" parTransId="{5A2B67BB-DED3-44D0-B8C8-C8A0E5044F47}" sibTransId="{9297FFEF-66E0-43A6-95C0-79FD8CC2785B}"/>
    <dgm:cxn modelId="{3A168539-6400-4BCD-A0D8-30F3B647755B}" srcId="{9685C0AA-39CE-4F92-8E0F-DB088D83CEB3}" destId="{E7F8F8E4-16EE-4F6D-B3AC-D94F87CC2882}" srcOrd="0" destOrd="0" parTransId="{A246FBEF-31A5-4C89-B427-395BE9BCA32D}" sibTransId="{3E4EA479-82F4-4E63-B9E3-804CF10FC3AE}"/>
    <dgm:cxn modelId="{D126ED79-F1D4-489F-8A01-43D4D17F0B06}" type="presOf" srcId="{E7F8F8E4-16EE-4F6D-B3AC-D94F87CC2882}" destId="{EBCD2FEB-0D6E-4D5D-8F6C-F82FF2BB203F}" srcOrd="1" destOrd="0" presId="urn:microsoft.com/office/officeart/2008/layout/HalfCircleOrganizationChart"/>
    <dgm:cxn modelId="{F53B59FA-6C44-4801-A98F-796B356A5593}" type="presOf" srcId="{9685C0AA-39CE-4F92-8E0F-DB088D83CEB3}" destId="{009DF84B-E9C7-4724-B6CB-23CB13D3583B}" srcOrd="0" destOrd="0" presId="urn:microsoft.com/office/officeart/2008/layout/HalfCircleOrganizationChart"/>
    <dgm:cxn modelId="{A32CD2A0-9259-492F-8A39-F58A41CC77B6}" type="presOf" srcId="{109F2832-9FAA-445A-8509-6ACFFD14F83B}" destId="{8B777ABD-461C-484F-A8B0-694C8C47EB79}" srcOrd="0" destOrd="0" presId="urn:microsoft.com/office/officeart/2008/layout/HalfCircleOrganizationChart"/>
    <dgm:cxn modelId="{F3ABA4A0-A2AF-4533-BC20-9C84C717B132}" type="presOf" srcId="{5DC8CB6D-10A9-4553-A36A-F212AEEA6574}" destId="{5691C748-DA5F-4E8F-9402-FC69AE560FFA}" srcOrd="1" destOrd="0" presId="urn:microsoft.com/office/officeart/2008/layout/HalfCircleOrganizationChart"/>
    <dgm:cxn modelId="{67A397D4-8816-4600-A3B6-B00D24055886}" type="presOf" srcId="{5DC8CB6D-10A9-4553-A36A-F212AEEA6574}" destId="{0F7E51D6-5D9C-429B-9F4D-13017D598311}" srcOrd="0" destOrd="0" presId="urn:microsoft.com/office/officeart/2008/layout/HalfCircleOrganizationChart"/>
    <dgm:cxn modelId="{BDB6B450-C331-45D9-B4AC-E43CB5B7AD58}" type="presParOf" srcId="{009DF84B-E9C7-4724-B6CB-23CB13D3583B}" destId="{B75188DF-7AB2-4B63-BB68-82648C6FCD73}" srcOrd="0" destOrd="0" presId="urn:microsoft.com/office/officeart/2008/layout/HalfCircleOrganizationChart"/>
    <dgm:cxn modelId="{CDC0AC00-FC16-4C07-89AB-5FA4CA6EF0B7}" type="presParOf" srcId="{B75188DF-7AB2-4B63-BB68-82648C6FCD73}" destId="{A9801B82-C04A-444A-AFBF-7C63315A3BE2}" srcOrd="0" destOrd="0" presId="urn:microsoft.com/office/officeart/2008/layout/HalfCircleOrganizationChart"/>
    <dgm:cxn modelId="{A3AF6C9F-6D9B-48E8-B8E5-9C27DC0CE8EF}" type="presParOf" srcId="{A9801B82-C04A-444A-AFBF-7C63315A3BE2}" destId="{08E34BA6-3F1C-4F0C-8AB3-9F9B7119EC03}" srcOrd="0" destOrd="0" presId="urn:microsoft.com/office/officeart/2008/layout/HalfCircleOrganizationChart"/>
    <dgm:cxn modelId="{2D187293-AB12-40AE-B9FB-DDB5F1DC9404}" type="presParOf" srcId="{A9801B82-C04A-444A-AFBF-7C63315A3BE2}" destId="{A4709ACD-C722-403F-B97C-87E8472A58BA}" srcOrd="1" destOrd="0" presId="urn:microsoft.com/office/officeart/2008/layout/HalfCircleOrganizationChart"/>
    <dgm:cxn modelId="{D356595D-CB07-4FF5-AF2E-8953EFA4E868}" type="presParOf" srcId="{A9801B82-C04A-444A-AFBF-7C63315A3BE2}" destId="{4C68A93A-2559-485E-8263-22457246192D}" srcOrd="2" destOrd="0" presId="urn:microsoft.com/office/officeart/2008/layout/HalfCircleOrganizationChart"/>
    <dgm:cxn modelId="{588206BB-8395-4DA3-AD68-D1CFBC078845}" type="presParOf" srcId="{A9801B82-C04A-444A-AFBF-7C63315A3BE2}" destId="{EBCD2FEB-0D6E-4D5D-8F6C-F82FF2BB203F}" srcOrd="3" destOrd="0" presId="urn:microsoft.com/office/officeart/2008/layout/HalfCircleOrganizationChart"/>
    <dgm:cxn modelId="{619C9D02-1E13-4DEE-B2CC-9EFF6982F9E6}" type="presParOf" srcId="{B75188DF-7AB2-4B63-BB68-82648C6FCD73}" destId="{1078DC70-556C-460D-A91D-F7C4AA92ADF0}" srcOrd="1" destOrd="0" presId="urn:microsoft.com/office/officeart/2008/layout/HalfCircleOrganizationChart"/>
    <dgm:cxn modelId="{9F81A392-B8F1-4A4E-8224-1B1B0B9B77AD}" type="presParOf" srcId="{1078DC70-556C-460D-A91D-F7C4AA92ADF0}" destId="{05D708A4-9458-468F-B574-60826456A3EA}" srcOrd="0" destOrd="0" presId="urn:microsoft.com/office/officeart/2008/layout/HalfCircleOrganizationChart"/>
    <dgm:cxn modelId="{434D78C7-F7DD-4CC8-97F8-389C089A6279}" type="presParOf" srcId="{1078DC70-556C-460D-A91D-F7C4AA92ADF0}" destId="{A027BAE5-6765-4563-AA26-EBA08C8FEAF6}" srcOrd="1" destOrd="0" presId="urn:microsoft.com/office/officeart/2008/layout/HalfCircleOrganizationChart"/>
    <dgm:cxn modelId="{4B474646-43FD-49AE-B019-77ABA35E4A2D}" type="presParOf" srcId="{A027BAE5-6765-4563-AA26-EBA08C8FEAF6}" destId="{8769533D-965E-4B1F-B578-FF8A366B0A79}" srcOrd="0" destOrd="0" presId="urn:microsoft.com/office/officeart/2008/layout/HalfCircleOrganizationChart"/>
    <dgm:cxn modelId="{0F4C1E0C-E3B4-46AA-88AD-2B01F17444BF}" type="presParOf" srcId="{8769533D-965E-4B1F-B578-FF8A366B0A79}" destId="{8B777ABD-461C-484F-A8B0-694C8C47EB79}" srcOrd="0" destOrd="0" presId="urn:microsoft.com/office/officeart/2008/layout/HalfCircleOrganizationChart"/>
    <dgm:cxn modelId="{D317746A-8CF5-4897-A7E5-883E3753DFDA}" type="presParOf" srcId="{8769533D-965E-4B1F-B578-FF8A366B0A79}" destId="{CCC6348F-E57D-4984-B504-854C3A3AB1EE}" srcOrd="1" destOrd="0" presId="urn:microsoft.com/office/officeart/2008/layout/HalfCircleOrganizationChart"/>
    <dgm:cxn modelId="{44EACF0E-D8A1-4948-9880-7EB24D41F83E}" type="presParOf" srcId="{8769533D-965E-4B1F-B578-FF8A366B0A79}" destId="{8764CF32-4FEC-4066-B6A2-585DF5ABC2B5}" srcOrd="2" destOrd="0" presId="urn:microsoft.com/office/officeart/2008/layout/HalfCircleOrganizationChart"/>
    <dgm:cxn modelId="{057D192E-5834-4AD7-80DD-5B082E7A6FC1}" type="presParOf" srcId="{8769533D-965E-4B1F-B578-FF8A366B0A79}" destId="{2FBFE2EC-32F6-4447-8A3D-44AEBBE857DD}" srcOrd="3" destOrd="0" presId="urn:microsoft.com/office/officeart/2008/layout/HalfCircleOrganizationChart"/>
    <dgm:cxn modelId="{F01886E1-3F7F-46FC-932A-5484DA14DEE3}" type="presParOf" srcId="{A027BAE5-6765-4563-AA26-EBA08C8FEAF6}" destId="{7F743399-4345-4AE9-8A44-ED7964D7BB29}" srcOrd="1" destOrd="0" presId="urn:microsoft.com/office/officeart/2008/layout/HalfCircleOrganizationChart"/>
    <dgm:cxn modelId="{F249241D-DD81-4EC7-8EE1-90E80A6CEAB1}" type="presParOf" srcId="{A027BAE5-6765-4563-AA26-EBA08C8FEAF6}" destId="{496C4DC9-CA3E-482A-9C45-20BBD6B6D7C5}" srcOrd="2" destOrd="0" presId="urn:microsoft.com/office/officeart/2008/layout/HalfCircleOrganizationChart"/>
    <dgm:cxn modelId="{CA793F73-BA3B-4D85-BD83-731C23675D0D}" type="presParOf" srcId="{1078DC70-556C-460D-A91D-F7C4AA92ADF0}" destId="{0697692E-8A20-4F8E-BDB9-17268CB3DBA4}" srcOrd="2" destOrd="0" presId="urn:microsoft.com/office/officeart/2008/layout/HalfCircleOrganizationChart"/>
    <dgm:cxn modelId="{D670A81B-AB06-487C-8145-8DB587739147}" type="presParOf" srcId="{1078DC70-556C-460D-A91D-F7C4AA92ADF0}" destId="{A93BC6C4-BAB9-4A72-B6CB-7E59C540DE11}" srcOrd="3" destOrd="0" presId="urn:microsoft.com/office/officeart/2008/layout/HalfCircleOrganizationChart"/>
    <dgm:cxn modelId="{DC18B134-6509-49D7-B34A-D28055BF5AB7}" type="presParOf" srcId="{A93BC6C4-BAB9-4A72-B6CB-7E59C540DE11}" destId="{71FC5F08-4087-4D4C-8197-05A5DBC39B56}" srcOrd="0" destOrd="0" presId="urn:microsoft.com/office/officeart/2008/layout/HalfCircleOrganizationChart"/>
    <dgm:cxn modelId="{20123F94-6E4D-40C9-8428-585E50802957}" type="presParOf" srcId="{71FC5F08-4087-4D4C-8197-05A5DBC39B56}" destId="{0F7E51D6-5D9C-429B-9F4D-13017D598311}" srcOrd="0" destOrd="0" presId="urn:microsoft.com/office/officeart/2008/layout/HalfCircleOrganizationChart"/>
    <dgm:cxn modelId="{3D11A2B1-5326-47B1-B42B-9493E43A0E67}" type="presParOf" srcId="{71FC5F08-4087-4D4C-8197-05A5DBC39B56}" destId="{922F4657-15BD-4EA5-871B-8D87EA8FCBCB}" srcOrd="1" destOrd="0" presId="urn:microsoft.com/office/officeart/2008/layout/HalfCircleOrganizationChart"/>
    <dgm:cxn modelId="{49384D8D-C82B-4D58-AB82-1DE3F79D0184}" type="presParOf" srcId="{71FC5F08-4087-4D4C-8197-05A5DBC39B56}" destId="{4A321E4C-D823-48CD-9E13-0113A5B3B539}" srcOrd="2" destOrd="0" presId="urn:microsoft.com/office/officeart/2008/layout/HalfCircleOrganizationChart"/>
    <dgm:cxn modelId="{EFD420A9-6E21-4EED-9E0D-5F3BF88BA1A2}" type="presParOf" srcId="{71FC5F08-4087-4D4C-8197-05A5DBC39B56}" destId="{5691C748-DA5F-4E8F-9402-FC69AE560FFA}" srcOrd="3" destOrd="0" presId="urn:microsoft.com/office/officeart/2008/layout/HalfCircleOrganizationChart"/>
    <dgm:cxn modelId="{3D1BB5F0-CC5D-4889-821A-2B6D20690C3D}" type="presParOf" srcId="{A93BC6C4-BAB9-4A72-B6CB-7E59C540DE11}" destId="{2A60CE21-E01E-4395-953C-3F2032A04B5C}" srcOrd="1" destOrd="0" presId="urn:microsoft.com/office/officeart/2008/layout/HalfCircleOrganizationChart"/>
    <dgm:cxn modelId="{4D56DDBD-CCA4-46B6-BEC9-C67904C98609}" type="presParOf" srcId="{A93BC6C4-BAB9-4A72-B6CB-7E59C540DE11}" destId="{3E7B9A8B-D8CD-419A-BF3C-1B10C7374E68}" srcOrd="2" destOrd="0" presId="urn:microsoft.com/office/officeart/2008/layout/HalfCircleOrganizationChart"/>
    <dgm:cxn modelId="{4F30F009-6346-43E6-AA0B-758266442244}" type="presParOf" srcId="{B75188DF-7AB2-4B63-BB68-82648C6FCD73}" destId="{BD501A80-3CA0-49F5-979B-9F95F7DFFEE4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E36EC-8A41-4C06-B331-576ECE353B74}">
      <dsp:nvSpPr>
        <dsp:cNvPr id="0" name=""/>
        <dsp:cNvSpPr/>
      </dsp:nvSpPr>
      <dsp:spPr>
        <a:xfrm>
          <a:off x="2466975" y="1300959"/>
          <a:ext cx="1350045" cy="468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05"/>
              </a:lnTo>
              <a:lnTo>
                <a:pt x="1350045" y="234305"/>
              </a:lnTo>
              <a:lnTo>
                <a:pt x="1350045" y="468610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EEED9-EB0C-4CF1-B4E1-1F0EBAFEBDC0}">
      <dsp:nvSpPr>
        <dsp:cNvPr id="0" name=""/>
        <dsp:cNvSpPr/>
      </dsp:nvSpPr>
      <dsp:spPr>
        <a:xfrm>
          <a:off x="1116929" y="1300959"/>
          <a:ext cx="1350045" cy="468610"/>
        </a:xfrm>
        <a:custGeom>
          <a:avLst/>
          <a:gdLst/>
          <a:ahLst/>
          <a:cxnLst/>
          <a:rect l="0" t="0" r="0" b="0"/>
          <a:pathLst>
            <a:path>
              <a:moveTo>
                <a:pt x="1350045" y="0"/>
              </a:moveTo>
              <a:lnTo>
                <a:pt x="1350045" y="234305"/>
              </a:lnTo>
              <a:lnTo>
                <a:pt x="0" y="234305"/>
              </a:lnTo>
              <a:lnTo>
                <a:pt x="0" y="468610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6FC68-77DD-4A04-99E6-A0E064323C17}">
      <dsp:nvSpPr>
        <dsp:cNvPr id="0" name=""/>
        <dsp:cNvSpPr/>
      </dsp:nvSpPr>
      <dsp:spPr>
        <a:xfrm>
          <a:off x="1909104" y="185219"/>
          <a:ext cx="1115740" cy="111574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25EE6-BEDF-45CB-90B8-7F0F659115C3}">
      <dsp:nvSpPr>
        <dsp:cNvPr id="0" name=""/>
        <dsp:cNvSpPr/>
      </dsp:nvSpPr>
      <dsp:spPr>
        <a:xfrm>
          <a:off x="1909104" y="185219"/>
          <a:ext cx="1115740" cy="111574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2BFA4-DCD6-4DCC-8F23-70A0A7F7A1B2}">
      <dsp:nvSpPr>
        <dsp:cNvPr id="0" name=""/>
        <dsp:cNvSpPr/>
      </dsp:nvSpPr>
      <dsp:spPr>
        <a:xfrm>
          <a:off x="1351234" y="386052"/>
          <a:ext cx="2231480" cy="714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Гистоны</a:t>
          </a:r>
          <a:endParaRPr lang="ru-RU" sz="2400" kern="1200" dirty="0"/>
        </a:p>
      </dsp:txBody>
      <dsp:txXfrm>
        <a:off x="1351234" y="386052"/>
        <a:ext cx="2231480" cy="714073"/>
      </dsp:txXfrm>
    </dsp:sp>
    <dsp:sp modelId="{436FC022-D5A9-498B-B384-33620DFF4568}">
      <dsp:nvSpPr>
        <dsp:cNvPr id="0" name=""/>
        <dsp:cNvSpPr/>
      </dsp:nvSpPr>
      <dsp:spPr>
        <a:xfrm>
          <a:off x="559059" y="1769570"/>
          <a:ext cx="1115740" cy="111574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53010-2DA5-46D0-BAE0-B2EB439B9958}">
      <dsp:nvSpPr>
        <dsp:cNvPr id="0" name=""/>
        <dsp:cNvSpPr/>
      </dsp:nvSpPr>
      <dsp:spPr>
        <a:xfrm>
          <a:off x="559059" y="1769570"/>
          <a:ext cx="1115740" cy="111574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8B3C8-1059-4BEF-9CE8-CDD2F60BB9F9}">
      <dsp:nvSpPr>
        <dsp:cNvPr id="0" name=""/>
        <dsp:cNvSpPr/>
      </dsp:nvSpPr>
      <dsp:spPr>
        <a:xfrm>
          <a:off x="1189" y="1970403"/>
          <a:ext cx="2231480" cy="714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Репликационно-зависимые</a:t>
          </a:r>
          <a:endParaRPr lang="ru-RU" sz="2400" kern="1200" dirty="0"/>
        </a:p>
      </dsp:txBody>
      <dsp:txXfrm>
        <a:off x="1189" y="1970403"/>
        <a:ext cx="2231480" cy="714073"/>
      </dsp:txXfrm>
    </dsp:sp>
    <dsp:sp modelId="{0A16AFCA-FFCD-4529-863D-CE2197E34F99}">
      <dsp:nvSpPr>
        <dsp:cNvPr id="0" name=""/>
        <dsp:cNvSpPr/>
      </dsp:nvSpPr>
      <dsp:spPr>
        <a:xfrm>
          <a:off x="3259150" y="1769570"/>
          <a:ext cx="1115740" cy="111574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842B9-80B8-4C5B-93EE-CA008D38E76C}">
      <dsp:nvSpPr>
        <dsp:cNvPr id="0" name=""/>
        <dsp:cNvSpPr/>
      </dsp:nvSpPr>
      <dsp:spPr>
        <a:xfrm>
          <a:off x="3259150" y="1769570"/>
          <a:ext cx="1115740" cy="111574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3499C-96A2-433B-81EF-74D59F2FDC4E}">
      <dsp:nvSpPr>
        <dsp:cNvPr id="0" name=""/>
        <dsp:cNvSpPr/>
      </dsp:nvSpPr>
      <dsp:spPr>
        <a:xfrm>
          <a:off x="2701280" y="1970403"/>
          <a:ext cx="2231480" cy="714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Репликационно-независимые</a:t>
          </a:r>
          <a:endParaRPr lang="ru-RU" sz="2400" kern="1200" dirty="0"/>
        </a:p>
      </dsp:txBody>
      <dsp:txXfrm>
        <a:off x="2701280" y="1970403"/>
        <a:ext cx="2231480" cy="714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7692E-8A20-4F8E-BDB9-17268CB3DBA4}">
      <dsp:nvSpPr>
        <dsp:cNvPr id="0" name=""/>
        <dsp:cNvSpPr/>
      </dsp:nvSpPr>
      <dsp:spPr>
        <a:xfrm>
          <a:off x="2882668" y="998542"/>
          <a:ext cx="1207100" cy="418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496"/>
              </a:lnTo>
              <a:lnTo>
                <a:pt x="1207100" y="209496"/>
              </a:lnTo>
              <a:lnTo>
                <a:pt x="1207100" y="418993"/>
              </a:lnTo>
            </a:path>
          </a:pathLst>
        </a:cu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708A4-9458-468F-B574-60826456A3EA}">
      <dsp:nvSpPr>
        <dsp:cNvPr id="0" name=""/>
        <dsp:cNvSpPr/>
      </dsp:nvSpPr>
      <dsp:spPr>
        <a:xfrm>
          <a:off x="1675568" y="998542"/>
          <a:ext cx="1207100" cy="418993"/>
        </a:xfrm>
        <a:custGeom>
          <a:avLst/>
          <a:gdLst/>
          <a:ahLst/>
          <a:cxnLst/>
          <a:rect l="0" t="0" r="0" b="0"/>
          <a:pathLst>
            <a:path>
              <a:moveTo>
                <a:pt x="1207100" y="0"/>
              </a:moveTo>
              <a:lnTo>
                <a:pt x="1207100" y="209496"/>
              </a:lnTo>
              <a:lnTo>
                <a:pt x="0" y="209496"/>
              </a:lnTo>
              <a:lnTo>
                <a:pt x="0" y="418993"/>
              </a:lnTo>
            </a:path>
          </a:pathLst>
        </a:cu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09ACD-C722-403F-B97C-87E8472A58BA}">
      <dsp:nvSpPr>
        <dsp:cNvPr id="0" name=""/>
        <dsp:cNvSpPr/>
      </dsp:nvSpPr>
      <dsp:spPr>
        <a:xfrm>
          <a:off x="2383867" y="939"/>
          <a:ext cx="997603" cy="9976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8A93A-2559-485E-8263-22457246192D}">
      <dsp:nvSpPr>
        <dsp:cNvPr id="0" name=""/>
        <dsp:cNvSpPr/>
      </dsp:nvSpPr>
      <dsp:spPr>
        <a:xfrm>
          <a:off x="2383867" y="939"/>
          <a:ext cx="997603" cy="9976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34BA6-3F1C-4F0C-8AB3-9F9B7119EC03}">
      <dsp:nvSpPr>
        <dsp:cNvPr id="0" name=""/>
        <dsp:cNvSpPr/>
      </dsp:nvSpPr>
      <dsp:spPr>
        <a:xfrm>
          <a:off x="1885065" y="180508"/>
          <a:ext cx="1995206" cy="6384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Работа </a:t>
          </a:r>
          <a:endParaRPr lang="ru-RU" sz="2100" kern="1200" dirty="0"/>
        </a:p>
      </dsp:txBody>
      <dsp:txXfrm>
        <a:off x="1885065" y="180508"/>
        <a:ext cx="1995206" cy="638466"/>
      </dsp:txXfrm>
    </dsp:sp>
    <dsp:sp modelId="{CCC6348F-E57D-4984-B504-854C3A3AB1EE}">
      <dsp:nvSpPr>
        <dsp:cNvPr id="0" name=""/>
        <dsp:cNvSpPr/>
      </dsp:nvSpPr>
      <dsp:spPr>
        <a:xfrm>
          <a:off x="1176767" y="1417536"/>
          <a:ext cx="997603" cy="9976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4CF32-4FEC-4066-B6A2-585DF5ABC2B5}">
      <dsp:nvSpPr>
        <dsp:cNvPr id="0" name=""/>
        <dsp:cNvSpPr/>
      </dsp:nvSpPr>
      <dsp:spPr>
        <a:xfrm>
          <a:off x="1176767" y="1417536"/>
          <a:ext cx="997603" cy="9976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777ABD-461C-484F-A8B0-694C8C47EB79}">
      <dsp:nvSpPr>
        <dsp:cNvPr id="0" name=""/>
        <dsp:cNvSpPr/>
      </dsp:nvSpPr>
      <dsp:spPr>
        <a:xfrm>
          <a:off x="677965" y="1597104"/>
          <a:ext cx="1995206" cy="6384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Распределение по таксонам</a:t>
          </a:r>
          <a:endParaRPr lang="ru-RU" sz="2100" kern="1200" dirty="0"/>
        </a:p>
      </dsp:txBody>
      <dsp:txXfrm>
        <a:off x="677965" y="1597104"/>
        <a:ext cx="1995206" cy="638466"/>
      </dsp:txXfrm>
    </dsp:sp>
    <dsp:sp modelId="{922F4657-15BD-4EA5-871B-8D87EA8FCBCB}">
      <dsp:nvSpPr>
        <dsp:cNvPr id="0" name=""/>
        <dsp:cNvSpPr/>
      </dsp:nvSpPr>
      <dsp:spPr>
        <a:xfrm>
          <a:off x="3590967" y="1417536"/>
          <a:ext cx="997603" cy="997603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21E4C-D823-48CD-9E13-0113A5B3B539}">
      <dsp:nvSpPr>
        <dsp:cNvPr id="0" name=""/>
        <dsp:cNvSpPr/>
      </dsp:nvSpPr>
      <dsp:spPr>
        <a:xfrm>
          <a:off x="3590967" y="1417536"/>
          <a:ext cx="997603" cy="997603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E51D6-5D9C-429B-9F4D-13017D598311}">
      <dsp:nvSpPr>
        <dsp:cNvPr id="0" name=""/>
        <dsp:cNvSpPr/>
      </dsp:nvSpPr>
      <dsp:spPr>
        <a:xfrm>
          <a:off x="3092165" y="1597104"/>
          <a:ext cx="1995206" cy="6384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Распределение по длинам</a:t>
          </a:r>
          <a:endParaRPr lang="ru-RU" sz="2100" kern="1200" dirty="0"/>
        </a:p>
      </dsp:txBody>
      <dsp:txXfrm>
        <a:off x="3092165" y="1597104"/>
        <a:ext cx="1995206" cy="638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23CB3-C709-49F5-9A5A-F314B2E4A15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09308-2DC2-4C1F-B2B2-6BE5AB825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74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46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09308-2DC2-4C1F-B2B2-6BE5AB825BC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20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09308-2DC2-4C1F-B2B2-6BE5AB825BC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9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09308-2DC2-4C1F-B2B2-6BE5AB825BC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93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E3E9-9B3D-4C19-ABA6-59B44CB6ADED}" type="datetime1">
              <a:rPr lang="ru-RU" smtClean="0"/>
              <a:t>09.06.2020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6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5083"/>
            <a:ext cx="10515600" cy="67284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046205"/>
            <a:ext cx="10515600" cy="513075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69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7A1E-FBC3-429A-BAFA-76AF6991EF0D}" type="datetime1">
              <a:rPr lang="ru-RU" smtClean="0"/>
              <a:t>09.06.2020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5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2B5D2-49E1-441D-AD55-864AABF4D5EB}" type="datetime1">
              <a:rPr lang="ru-RU" smtClean="0"/>
              <a:t>09.06.2020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6D8F-2ED8-4720-A4D8-D82265CE1344}" type="datetime1">
              <a:rPr lang="ru-RU" smtClean="0"/>
              <a:t>09.06.2020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19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32DD-B525-49F2-AD7B-251F1681B53E}" type="datetime1">
              <a:rPr lang="ru-RU" smtClean="0"/>
              <a:t>09.06.2020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02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520B-213E-4EA2-93AF-8526A90946B3}" type="datetime1">
              <a:rPr lang="ru-RU" smtClean="0"/>
              <a:t>09.06.2020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26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84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6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1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8643-1B7B-4651-8EE6-6676B1EFF0B2}" type="datetime1">
              <a:rPr lang="ru-RU" smtClean="0"/>
              <a:t>09.06.2020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21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EFE6-1A50-4F60-BF06-B2C9829C8791}" type="datetime1">
              <a:rPr lang="ru-RU" smtClean="0"/>
              <a:t>09.06.2020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85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351F-20A6-4A30-A8D5-28C5FC7483F2}" type="datetime1">
              <a:rPr lang="ru-RU" smtClean="0"/>
              <a:t>09.06.2020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CD90-E8A3-497F-8F80-EAF4F04F2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05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983567" y="188913"/>
            <a:ext cx="660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666600"/>
              </a:buClr>
              <a:buSzPct val="75000"/>
              <a:buFont typeface="Wingdings" pitchFamily="2" charset="2"/>
              <a:buChar char="p"/>
            </a:pPr>
            <a:endParaRPr lang="ru-RU" sz="700" b="1" smtClean="0">
              <a:solidFill>
                <a:srgbClr val="0066CC"/>
              </a:solidFill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775886" y="1628778"/>
            <a:ext cx="9215967" cy="220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latin typeface="Garamond" pitchFamily="18" charset="0"/>
              </a:rPr>
              <a:t>АНАЛИЗ ФИЛЕТИЧЕСКОГО РАСПРЕДЕЛЕНИЯ ГИСТОНОВЫХ ВАРИАНТОВ В ЭУКАРИОТИЧЕСКИХ </a:t>
            </a:r>
            <a:r>
              <a:rPr lang="ru-RU" sz="2400" b="1" dirty="0" smtClean="0">
                <a:latin typeface="Garamond" pitchFamily="18" charset="0"/>
              </a:rPr>
              <a:t>ОРГАНИЗМАХ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400" b="1" dirty="0" smtClean="0">
              <a:latin typeface="Garamond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latin typeface="Garamond" pitchFamily="18" charset="0"/>
              </a:rPr>
              <a:t>Выпускная квалификационная работа бакалавра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000" b="1" dirty="0">
              <a:latin typeface="Garamond" pitchFamily="18" charset="0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1678520" y="5325070"/>
            <a:ext cx="93133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Garamond" panose="02020404030301010803" pitchFamily="18" charset="0"/>
              </a:rPr>
              <a:t>Научный руководитель: в. н. с. кафедры </a:t>
            </a:r>
            <a:r>
              <a:rPr lang="ru-RU" sz="2000" dirty="0" smtClean="0">
                <a:latin typeface="Garamond" panose="02020404030301010803" pitchFamily="18" charset="0"/>
              </a:rPr>
              <a:t>биоинженерии,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latin typeface="Garamond" panose="02020404030301010803" pitchFamily="18" charset="0"/>
              </a:rPr>
              <a:t>к</a:t>
            </a:r>
            <a:r>
              <a:rPr lang="ru-RU" sz="2000" dirty="0">
                <a:latin typeface="Garamond" panose="02020404030301010803" pitchFamily="18" charset="0"/>
              </a:rPr>
              <a:t>. ф.-м. н. Шайтан Алексей Константинович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Arial" charset="0"/>
              </a:rPr>
              <a:t>  </a:t>
            </a:r>
            <a:endParaRPr lang="ru-RU" sz="1400" dirty="0" smtClean="0">
              <a:latin typeface="Arial" charset="0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983567" y="4348184"/>
            <a:ext cx="42386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latin typeface="Garamond" panose="02020404030301010803" pitchFamily="18" charset="0"/>
              </a:rPr>
              <a:t>Неугодов Артем Михайлович</a:t>
            </a:r>
            <a:endParaRPr lang="ru-RU" sz="2400" b="1" dirty="0" smtClean="0">
              <a:latin typeface="Garamond" panose="02020404030301010803" pitchFamily="18" charset="0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1488019" y="188914"/>
            <a:ext cx="931333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Garamond" panose="02020404030301010803" pitchFamily="18" charset="0"/>
              </a:rPr>
              <a:t>МОСКОВСКИЙ ГОСУДАРСТВЕННЫЙ УНИВЕРСИТЕТ имени М.В. ЛОМОНОСОВА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Garamond" panose="02020404030301010803" pitchFamily="18" charset="0"/>
              </a:rPr>
              <a:t> 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Garamond" panose="02020404030301010803" pitchFamily="18" charset="0"/>
              </a:rPr>
              <a:t>БИОЛОГИЧЕСКИЙ ФАКУЛЬТЕТ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latin typeface="Garamond" panose="02020404030301010803" pitchFamily="18" charset="0"/>
              </a:rPr>
              <a:t>Кафедра биоинженерии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14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49"/>
    </mc:Choice>
    <mc:Fallback xmlns="">
      <p:transition advTm="24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62085"/>
              </p:ext>
            </p:extLst>
          </p:nvPr>
        </p:nvGraphicFramePr>
        <p:xfrm>
          <a:off x="961042" y="868174"/>
          <a:ext cx="4812090" cy="5693055"/>
        </p:xfrm>
        <a:graphic>
          <a:graphicData uri="http://schemas.openxmlformats.org/drawingml/2006/table">
            <a:tbl>
              <a:tblPr firstRow="1" firstCol="1" bandRow="1"/>
              <a:tblGrid>
                <a:gridCol w="797929">
                  <a:extLst>
                    <a:ext uri="{9D8B030D-6E8A-4147-A177-3AD203B41FA5}">
                      <a16:colId xmlns:a16="http://schemas.microsoft.com/office/drawing/2014/main" val="3832714577"/>
                    </a:ext>
                  </a:extLst>
                </a:gridCol>
                <a:gridCol w="1276995">
                  <a:extLst>
                    <a:ext uri="{9D8B030D-6E8A-4147-A177-3AD203B41FA5}">
                      <a16:colId xmlns:a16="http://schemas.microsoft.com/office/drawing/2014/main" val="1943840935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546699858"/>
                    </a:ext>
                  </a:extLst>
                </a:gridCol>
                <a:gridCol w="639209">
                  <a:extLst>
                    <a:ext uri="{9D8B030D-6E8A-4147-A177-3AD203B41FA5}">
                      <a16:colId xmlns:a16="http://schemas.microsoft.com/office/drawing/2014/main" val="3045874720"/>
                    </a:ext>
                  </a:extLst>
                </a:gridCol>
                <a:gridCol w="734264">
                  <a:extLst>
                    <a:ext uri="{9D8B030D-6E8A-4147-A177-3AD203B41FA5}">
                      <a16:colId xmlns:a16="http://schemas.microsoft.com/office/drawing/2014/main" val="4193607035"/>
                    </a:ext>
                  </a:extLst>
                </a:gridCol>
                <a:gridCol w="733686">
                  <a:extLst>
                    <a:ext uri="{9D8B030D-6E8A-4147-A177-3AD203B41FA5}">
                      <a16:colId xmlns:a16="http://schemas.microsoft.com/office/drawing/2014/main" val="1575589814"/>
                    </a:ext>
                  </a:extLst>
                </a:gridCol>
              </a:tblGrid>
              <a:tr h="3108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Вариант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Metazoa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Fungi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718633"/>
                  </a:ext>
                </a:extLst>
              </a:tr>
              <a:tr h="180002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 H2A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7029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45976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macroH2A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8275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884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35814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H2A.L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60253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H2A.P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70583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H2A.W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342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H2A.X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555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13394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H2A.Z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1742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15595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9077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068521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24079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H2B.W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40952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H2B.Z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358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27372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31583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660955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2038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04810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cenH3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02781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H3.3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55805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H3.5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50597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H3.Y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00320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TS_H3.4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256081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7789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00131"/>
                  </a:ext>
                </a:extLst>
              </a:tr>
              <a:tr h="179246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ru-RU" sz="1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en-US" sz="1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eric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6621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25356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744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02809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56789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H1.9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52983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OO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H1.8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38012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scH1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767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44810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296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169729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H1.10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276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70797"/>
                  </a:ext>
                </a:extLst>
              </a:tr>
            </a:tbl>
          </a:graphicData>
        </a:graphic>
      </p:graphicFrame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24225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10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5945" y="310072"/>
            <a:ext cx="1078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Результаты: распределение </a:t>
            </a:r>
            <a:r>
              <a:rPr lang="ru-RU" sz="2000" b="1" dirty="0"/>
              <a:t>последовательностей гистоновых вариантов по </a:t>
            </a:r>
            <a:r>
              <a:rPr lang="ru-RU" sz="2000" b="1" dirty="0" smtClean="0"/>
              <a:t>таксонам</a:t>
            </a:r>
            <a:endParaRPr lang="ru-RU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515100" y="1194441"/>
            <a:ext cx="5581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таблице результаты распределения по таксонам условного старшего уровня</a:t>
            </a:r>
          </a:p>
          <a:p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Вариант засчитывался имеющимся, если превышал 5% порог хотя бы по одному из направлений: от всех последовательностей типа у данного таксона и от всех последовательностей варианта у всех таксонов</a:t>
            </a:r>
          </a:p>
          <a:p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Результаты проверялись вручную сравнением с курируемым набором и литературными данными. Расходящиеся с ожидаемыми помечены красным</a:t>
            </a:r>
          </a:p>
          <a:p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0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00425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11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5560659" y="2531873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 расхождений две возможных причины: реальное наличие или отсутствие варианта у таксона или некорректная работа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Ошибка возможна только по вертикали в пределах типа гистона (модель не может неверно отнести последовательность одного таксона к другому, но может отнести последовательность одного варианта к другому)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Неожиданные результаты двух типов: 1) вариант обнаружен там, где ранее не наблюдался (синим,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H1.0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); 2) вариант не обнаружен там, где должен быть (красным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канонический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H2B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Fungi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каких-либо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H3,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кроме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cenH3)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Проверка – филогенетические деревья для установления схожести вариантов и детальное сравнение особенностей последовательностей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45" y="358589"/>
            <a:ext cx="9747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</a:t>
            </a:r>
            <a:r>
              <a:rPr lang="ru-RU" sz="2000" b="1" dirty="0"/>
              <a:t>последовательностей гистоновых вариантов по </a:t>
            </a:r>
            <a:r>
              <a:rPr lang="ru-RU" sz="2000" b="1" dirty="0" smtClean="0"/>
              <a:t>таксонам</a:t>
            </a:r>
            <a:endParaRPr lang="ru-RU" sz="2000" b="1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647922"/>
              </p:ext>
            </p:extLst>
          </p:nvPr>
        </p:nvGraphicFramePr>
        <p:xfrm>
          <a:off x="5911144" y="1110988"/>
          <a:ext cx="5395031" cy="913132"/>
        </p:xfrm>
        <a:graphic>
          <a:graphicData uri="http://schemas.openxmlformats.org/drawingml/2006/table">
            <a:tbl>
              <a:tblPr firstRow="1" firstCol="1" bandRow="1"/>
              <a:tblGrid>
                <a:gridCol w="5395031">
                  <a:extLst>
                    <a:ext uri="{9D8B030D-6E8A-4147-A177-3AD203B41FA5}">
                      <a16:colId xmlns:a16="http://schemas.microsoft.com/office/drawing/2014/main" val="3930331715"/>
                    </a:ext>
                  </a:extLst>
                </a:gridCol>
              </a:tblGrid>
              <a:tr h="1746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Имеющиеся</a:t>
                      </a:r>
                      <a:r>
                        <a:rPr lang="ru-RU" sz="1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не уникальные для таксона варианты  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64948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Имеющиеся уникальные для таксона варианты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6080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Варианты</a:t>
                      </a:r>
                      <a:r>
                        <a:rPr lang="ru-RU" sz="1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не обнаруженные там, где ожидались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7473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Варианты, обнаруженные там, где не ожидались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73539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51092"/>
              </p:ext>
            </p:extLst>
          </p:nvPr>
        </p:nvGraphicFramePr>
        <p:xfrm>
          <a:off x="541942" y="872292"/>
          <a:ext cx="4812090" cy="5853301"/>
        </p:xfrm>
        <a:graphic>
          <a:graphicData uri="http://schemas.openxmlformats.org/drawingml/2006/table">
            <a:tbl>
              <a:tblPr firstRow="1" firstCol="1" bandRow="1"/>
              <a:tblGrid>
                <a:gridCol w="797929">
                  <a:extLst>
                    <a:ext uri="{9D8B030D-6E8A-4147-A177-3AD203B41FA5}">
                      <a16:colId xmlns:a16="http://schemas.microsoft.com/office/drawing/2014/main" val="1560344230"/>
                    </a:ext>
                  </a:extLst>
                </a:gridCol>
                <a:gridCol w="1336091">
                  <a:extLst>
                    <a:ext uri="{9D8B030D-6E8A-4147-A177-3AD203B41FA5}">
                      <a16:colId xmlns:a16="http://schemas.microsoft.com/office/drawing/2014/main" val="2325419876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1826376638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3175037875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314586418"/>
                    </a:ext>
                  </a:extLst>
                </a:gridCol>
                <a:gridCol w="698048">
                  <a:extLst>
                    <a:ext uri="{9D8B030D-6E8A-4147-A177-3AD203B41FA5}">
                      <a16:colId xmlns:a16="http://schemas.microsoft.com/office/drawing/2014/main" val="3076704637"/>
                    </a:ext>
                  </a:extLst>
                </a:gridCol>
              </a:tblGrid>
              <a:tr h="36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Вариант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Metazoa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Fungi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991964"/>
                  </a:ext>
                </a:extLst>
              </a:tr>
              <a:tr h="287284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7029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7217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905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339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12016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6278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58421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H2A.W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433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H2A.X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3118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H2A.Z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1742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7182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62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34783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H2B.W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3772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931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1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</a:t>
                      </a:r>
                      <a:r>
                        <a:rPr lang="ru-RU" sz="11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02441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subH2B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8980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2038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3737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cenH3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8750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8655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62715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52754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ru-RU" sz="11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847769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7789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85023"/>
                  </a:ext>
                </a:extLst>
              </a:tr>
              <a:tr h="179246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ru-RU" sz="1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eneric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6621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48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25366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67955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81229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OO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5147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scH1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9514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52580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44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5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947150" y="6400800"/>
            <a:ext cx="3244850" cy="457200"/>
          </a:xfrm>
        </p:spPr>
        <p:txBody>
          <a:bodyPr/>
          <a:lstStyle/>
          <a:p>
            <a:fld id="{5920BC83-B673-4BAF-8B9A-41DA04A77F70}" type="slidenum">
              <a:rPr lang="ru-RU" sz="2400" b="1" smtClean="0">
                <a:solidFill>
                  <a:schemeClr val="tx1"/>
                </a:solidFill>
              </a:rPr>
              <a:pPr/>
              <a:t>12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9701" b="14446"/>
          <a:stretch/>
        </p:blipFill>
        <p:spPr bwMode="auto">
          <a:xfrm>
            <a:off x="6346767" y="3781738"/>
            <a:ext cx="5594466" cy="264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67185" y="279863"/>
            <a:ext cx="2065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 </a:t>
            </a:r>
            <a:r>
              <a:rPr lang="en-US" sz="2400" b="1" dirty="0" smtClean="0"/>
              <a:t>H2A.W </a:t>
            </a:r>
            <a:r>
              <a:rPr lang="ru-RU" sz="2400" b="1" dirty="0" smtClean="0"/>
              <a:t>у </a:t>
            </a:r>
            <a:r>
              <a:rPr lang="en-US" sz="2400" b="1" dirty="0" smtClean="0"/>
              <a:t>SAR</a:t>
            </a:r>
            <a:r>
              <a:rPr lang="ru-RU" sz="2400" b="1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9622" y="803053"/>
            <a:ext cx="587760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классифицировала некоторые последовательности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SAR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являющийся уникальным у растений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Проверка: на основе курируемого набора получены консенсусы для всех вариантов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 SAR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 Plantae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; автоматического – предполагаемого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их основе – дерево: «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H2A.W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растений не близки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Проверка множественным выравниванием: у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H2A.W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нет характерного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SPKK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-мотива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Вывод: неточность модели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6767" y="6462120"/>
            <a:ext cx="648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Мн. выравнивание последовательностей </a:t>
            </a:r>
            <a:r>
              <a:rPr lang="en-US" sz="1400" dirty="0" smtClean="0"/>
              <a:t>H2A.W </a:t>
            </a:r>
            <a:r>
              <a:rPr lang="ru-RU" sz="1400" dirty="0" smtClean="0"/>
              <a:t>в зоне </a:t>
            </a:r>
            <a:r>
              <a:rPr lang="en-US" sz="1400" dirty="0" smtClean="0"/>
              <a:t>SPKK-</a:t>
            </a:r>
            <a:r>
              <a:rPr lang="ru-RU" sz="1400" dirty="0" smtClean="0"/>
              <a:t>мотива</a:t>
            </a:r>
            <a:endParaRPr lang="ru-RU" sz="1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5" y="1689287"/>
            <a:ext cx="5749337" cy="40377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285" y="6093023"/>
            <a:ext cx="422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Дерево схожести вариантов </a:t>
            </a:r>
            <a:r>
              <a:rPr lang="en-US" sz="1400" dirty="0" smtClean="0"/>
              <a:t>H2A SAR </a:t>
            </a:r>
            <a:r>
              <a:rPr lang="ru-RU" sz="1400" dirty="0" smtClean="0"/>
              <a:t>и </a:t>
            </a:r>
            <a:r>
              <a:rPr lang="en-US" sz="1400" dirty="0" smtClean="0"/>
              <a:t>H2A.W Plantae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8598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00425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13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7827"/>
              </p:ext>
            </p:extLst>
          </p:nvPr>
        </p:nvGraphicFramePr>
        <p:xfrm>
          <a:off x="541942" y="872292"/>
          <a:ext cx="4812090" cy="5853301"/>
        </p:xfrm>
        <a:graphic>
          <a:graphicData uri="http://schemas.openxmlformats.org/drawingml/2006/table">
            <a:tbl>
              <a:tblPr firstRow="1" firstCol="1" bandRow="1"/>
              <a:tblGrid>
                <a:gridCol w="797929">
                  <a:extLst>
                    <a:ext uri="{9D8B030D-6E8A-4147-A177-3AD203B41FA5}">
                      <a16:colId xmlns:a16="http://schemas.microsoft.com/office/drawing/2014/main" val="1560344230"/>
                    </a:ext>
                  </a:extLst>
                </a:gridCol>
                <a:gridCol w="1336091">
                  <a:extLst>
                    <a:ext uri="{9D8B030D-6E8A-4147-A177-3AD203B41FA5}">
                      <a16:colId xmlns:a16="http://schemas.microsoft.com/office/drawing/2014/main" val="2325419876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1826376638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3175037875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314586418"/>
                    </a:ext>
                  </a:extLst>
                </a:gridCol>
                <a:gridCol w="698048">
                  <a:extLst>
                    <a:ext uri="{9D8B030D-6E8A-4147-A177-3AD203B41FA5}">
                      <a16:colId xmlns:a16="http://schemas.microsoft.com/office/drawing/2014/main" val="3076704637"/>
                    </a:ext>
                  </a:extLst>
                </a:gridCol>
              </a:tblGrid>
              <a:tr h="36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Вариант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Metazoa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Fungi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991964"/>
                  </a:ext>
                </a:extLst>
              </a:tr>
              <a:tr h="287284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7029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7217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905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339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12016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6278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58421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H2A.W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433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H2A.X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3118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H2A.Z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1742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7182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62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34783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H2B.W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3772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931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1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</a:t>
                      </a:r>
                      <a:r>
                        <a:rPr lang="ru-RU" sz="11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02441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subH2B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8980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2038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3737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cenH3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8750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8655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62715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52754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ru-RU" sz="11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847769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7789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85023"/>
                  </a:ext>
                </a:extLst>
              </a:tr>
              <a:tr h="179246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ru-RU" sz="1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eneric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6621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48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25366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67955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81229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OO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5147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scH1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9514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52580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443992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128" y="322180"/>
            <a:ext cx="9747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последовательностей </a:t>
            </a:r>
            <a:r>
              <a:rPr lang="ru-RU" sz="2000" b="1" dirty="0"/>
              <a:t>гистоновых вариантов  </a:t>
            </a:r>
            <a:r>
              <a:rPr lang="ru-RU" sz="2000" b="1" dirty="0" smtClean="0"/>
              <a:t>по таксонам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676900" y="115603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расхождения были проверены описанным образом. В результате в имеющуюся таблицу были внесены изменения.</a:t>
            </a:r>
          </a:p>
        </p:txBody>
      </p:sp>
    </p:spTree>
    <p:extLst>
      <p:ext uri="{BB962C8B-B14F-4D97-AF65-F5344CB8AC3E}">
        <p14:creationId xmlns:p14="http://schemas.microsoft.com/office/powerpoint/2010/main" val="26006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00425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14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27785"/>
              </p:ext>
            </p:extLst>
          </p:nvPr>
        </p:nvGraphicFramePr>
        <p:xfrm>
          <a:off x="541942" y="872292"/>
          <a:ext cx="4812090" cy="5853301"/>
        </p:xfrm>
        <a:graphic>
          <a:graphicData uri="http://schemas.openxmlformats.org/drawingml/2006/table">
            <a:tbl>
              <a:tblPr firstRow="1" firstCol="1" bandRow="1"/>
              <a:tblGrid>
                <a:gridCol w="797929">
                  <a:extLst>
                    <a:ext uri="{9D8B030D-6E8A-4147-A177-3AD203B41FA5}">
                      <a16:colId xmlns:a16="http://schemas.microsoft.com/office/drawing/2014/main" val="1560344230"/>
                    </a:ext>
                  </a:extLst>
                </a:gridCol>
                <a:gridCol w="1336091">
                  <a:extLst>
                    <a:ext uri="{9D8B030D-6E8A-4147-A177-3AD203B41FA5}">
                      <a16:colId xmlns:a16="http://schemas.microsoft.com/office/drawing/2014/main" val="2325419876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1826376638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3175037875"/>
                    </a:ext>
                  </a:extLst>
                </a:gridCol>
                <a:gridCol w="630007">
                  <a:extLst>
                    <a:ext uri="{9D8B030D-6E8A-4147-A177-3AD203B41FA5}">
                      <a16:colId xmlns:a16="http://schemas.microsoft.com/office/drawing/2014/main" val="2314586418"/>
                    </a:ext>
                  </a:extLst>
                </a:gridCol>
                <a:gridCol w="698048">
                  <a:extLst>
                    <a:ext uri="{9D8B030D-6E8A-4147-A177-3AD203B41FA5}">
                      <a16:colId xmlns:a16="http://schemas.microsoft.com/office/drawing/2014/main" val="3076704637"/>
                    </a:ext>
                  </a:extLst>
                </a:gridCol>
              </a:tblGrid>
              <a:tr h="36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Вариант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Metazoa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Fungi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991964"/>
                  </a:ext>
                </a:extLst>
              </a:tr>
              <a:tr h="287284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7029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7217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macroH2A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905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2339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12016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627897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58421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H2A.W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4338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H2A.X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3118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H2A.Z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1742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7182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9077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62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H2B.1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34783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H2B.W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37726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H2B.Z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931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ru-RU" sz="1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02441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subH2B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89803"/>
                  </a:ext>
                </a:extLst>
              </a:tr>
              <a:tr h="17924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2038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3737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cenH3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8750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8655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627158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52754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H3.4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3955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847769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Канонический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7789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3865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85023"/>
                  </a:ext>
                </a:extLst>
              </a:tr>
              <a:tr h="179246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ru-RU" sz="11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eneric</a:t>
                      </a:r>
                      <a:r>
                        <a:rPr lang="ru-RU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6621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489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744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253665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679550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H1.9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812293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OO</a:t>
                      </a:r>
                      <a:r>
                        <a:rPr lang="en-US" sz="11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5147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scH1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951494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296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525802"/>
                  </a:ext>
                </a:extLst>
              </a:tr>
              <a:tr h="1792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H1.10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6" marR="4562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443992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5676900" y="1156038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расхождения были проверены описанным образом. В результате в имеющуюся таблицу были внесены изменения.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Уникальные варианты: 17 у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Metazoa,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по одному у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Fungi, Plantae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Fungi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обнаружены похожие на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H1.0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корректировки ошибок модели предложены варианты улучшения, например, увеличение количества курируемых последовательностей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5945" y="376294"/>
            <a:ext cx="9747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</a:t>
            </a:r>
            <a:r>
              <a:rPr lang="ru-RU" sz="2000" b="1" dirty="0"/>
              <a:t>последовательностей гистоновых вариантов по </a:t>
            </a:r>
            <a:r>
              <a:rPr lang="ru-RU" sz="2000" b="1" dirty="0" smtClean="0"/>
              <a:t>таксонам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06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00425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15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5941" y="372180"/>
            <a:ext cx="9747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последовательностей </a:t>
            </a:r>
            <a:r>
              <a:rPr lang="ru-RU" sz="2000" b="1" dirty="0"/>
              <a:t>гистоновых вариантов  </a:t>
            </a:r>
            <a:r>
              <a:rPr lang="ru-RU" sz="2000" b="1" dirty="0" smtClean="0"/>
              <a:t>по таксонам</a:t>
            </a:r>
            <a:endParaRPr lang="ru-RU" sz="20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795027"/>
            <a:ext cx="6930077" cy="593283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600975" y="1868620"/>
            <a:ext cx="44100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Уникальные варианты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Metazoa macroH2A, H2A.1, H2A.B, H2A.L, H2A.P, H2B.1, H2B.W, sperm H2B, subH2B, H3.5, H3.Y, TS H3.4, TS H1.6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TS H1.7, TS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H1.9, OO H1.8, H1.10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Уникальный вариант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Fungi scH1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Уникальный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вариант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Plantae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H2A.W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Уникальный вариант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SAR H2B.Z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5235" y="908815"/>
            <a:ext cx="421583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На рисунке - распределение по длинам последовательностей для типов гистонов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217182" y="6492875"/>
            <a:ext cx="2743200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16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92" y="908815"/>
            <a:ext cx="6805903" cy="5949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0034" y="372180"/>
            <a:ext cx="957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последовательностей </a:t>
            </a:r>
            <a:r>
              <a:rPr lang="ru-RU" sz="2000" b="1" dirty="0"/>
              <a:t>гистоновых вариантов  </a:t>
            </a:r>
            <a:r>
              <a:rPr lang="ru-RU" sz="2000" b="1" dirty="0" smtClean="0"/>
              <a:t>по длинам</a:t>
            </a:r>
            <a:endParaRPr lang="ru-RU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7174" y="2543175"/>
            <a:ext cx="433387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Наблюдается значительная консервативность в длине последовательностей у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коровых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гистонов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коровых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более консервативны образующие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тетрамер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H4 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разность квартилей равна 0); менее консервативны образующие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димеры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H2A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Наименее консервативен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линкерный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гистон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26278" y="841108"/>
            <a:ext cx="378842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На рисунке - распределение по длинам последовательностей для таксонов условного старшего уровня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271503" y="6086475"/>
            <a:ext cx="2743200" cy="7715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17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772290"/>
            <a:ext cx="8007202" cy="5790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6567" y="372182"/>
            <a:ext cx="957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Результаты: распределение </a:t>
            </a:r>
            <a:r>
              <a:rPr lang="ru-RU" sz="2000" b="1" dirty="0"/>
              <a:t>последовательностей гистоновых вариантов по </a:t>
            </a:r>
            <a:r>
              <a:rPr lang="ru-RU" sz="2000" b="1" dirty="0" smtClean="0"/>
              <a:t>длинам</a:t>
            </a:r>
            <a:endParaRPr lang="ru-RU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45352" y="2152650"/>
            <a:ext cx="36609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Общие тенденции повторяются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Из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коровых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интересны короткие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H2B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Metazoa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Из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линкерных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короткие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H1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SAR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стабильные 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Выделяющийся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H3 Fungi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связан с некорректностью модели, ошибочно отобравшей только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cenH3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грибов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7418" y="952767"/>
            <a:ext cx="11456377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 количественный анализ встречаемости последовательностей белков гистонов в базе данных </a:t>
            </a:r>
            <a:r>
              <a:rPr lang="ru-RU" sz="1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GenBank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Определено распределение последовательностей по таксонам условного старшего уровня: </a:t>
            </a:r>
            <a:r>
              <a:rPr lang="ru-RU" sz="140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ru-RU" sz="140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первом 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месте Metazoa (61,27%), на втором - Plantae (19,61%), на третьем – Fungi (14,27%), на четвертом SAR – (2,91%). Последовательностей прочих групп крайне мало.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Произведен анализ филетического распределения гистоновых вариантов по таксонам. Для каждого таксона условного старшего уровня из представленных в базе данных вариантов выделены уникальные: 17 для Metazoa, по одному для Fungi, Plantae и SAR.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таксона Fungi обнаружены последовательности, схожие с H1.0 животных. Это может говорить о действительном наличии данного варианта у грибов. Проверка этого предположения является перспективной темой будущих исследований.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классификации последовательностей по вариантам на основе скрытых </a:t>
            </a:r>
            <a:r>
              <a:rPr lang="ru-RU" sz="1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марковских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моделей показала неточность работы при различении таксонов рангом ниже типа или отдела, а также при различении вариантов гистона H3 у Metazoa и Fungi. Наименьшая точность классификации наблюдалась у вариантов с малым количеством последовательностей в курируемом наборе. Это говорит о необходимости усовершенствования базы данных для более эффективного различения последовательностей близких таксонов и близких </a:t>
            </a:r>
            <a:r>
              <a:rPr lang="ru-RU" sz="1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изоформ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гистонов.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Выявлена значительная стабильность в длине гистоновых последовательностей. Гистоны H3 и H4 -  наиболее консервативны по длине, которая вне зависимости от таксона составляет 136 аминокислотных остатков для H3 и 103 аминокислотных остатка для H4. H2A и H2B более вариабельны: характерная длина H2A 128 – 143 аминокислотных остатка, для H2B – 124 – 137 аминокислотных остатков. Наиболее крупным и вариабельным является </a:t>
            </a:r>
            <a:r>
              <a:rPr lang="ru-RU" sz="14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линкерный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гистон H1 (198 – 288 остатков).</a:t>
            </a:r>
            <a:endParaRPr lang="ru-RU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630555" algn="l"/>
              </a:tabLst>
            </a:pP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группы </a:t>
            </a:r>
            <a:r>
              <a:rPr lang="en-US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 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характерны наиболее короткие последовательности </a:t>
            </a:r>
            <a:r>
              <a:rPr lang="en-US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(119 – 123 аминокислотных остатка) и </a:t>
            </a:r>
            <a:r>
              <a:rPr lang="en-US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ru-RU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(165 – 243 аминокислотных остатка).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71850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18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376298" y="262373"/>
            <a:ext cx="104682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Выводы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932" y="1266826"/>
            <a:ext cx="3879363" cy="433683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967279" y="6077247"/>
            <a:ext cx="3954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Схематическое изображение структуры хроматина (Emmerik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200" dirty="0" err="1">
                <a:latin typeface="Arial" panose="020B0604020202020204" pitchFamily="34" charset="0"/>
                <a:cs typeface="Arial" panose="020B0604020202020204" pitchFamily="34" charset="0"/>
              </a:rPr>
              <a:t>Ingen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2019) 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60" y="3524250"/>
            <a:ext cx="4326727" cy="228896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31027" y="6077247"/>
            <a:ext cx="4208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Изображение структуры кора </a:t>
            </a:r>
            <a:r>
              <a:rPr lang="ru-RU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нуклеосомы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с основными гистоновыми вариантами (</a:t>
            </a:r>
            <a:r>
              <a:rPr lang="ru-RU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Draizen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ru-RU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2016) </a:t>
            </a: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9028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  <a:cs typeface="Arial" panose="020B0604020202020204" pitchFamily="34" charset="0"/>
              </a:rPr>
              <a:t>2</a:t>
            </a:fld>
            <a:endParaRPr lang="ru-RU" sz="2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11147" y="350311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Гистоны</a:t>
            </a:r>
            <a:endParaRPr lang="ru-RU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2356" y="1400592"/>
            <a:ext cx="59656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Нуклеосома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– повторяющийся элемент хроматина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Ядро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нуклеосомы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октамер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гистонов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Основные функции –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компактизация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ДНК и эпигенетическая регуляция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00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30921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3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Схема 3"/>
          <p:cNvGraphicFramePr/>
          <p:nvPr>
            <p:extLst/>
          </p:nvPr>
        </p:nvGraphicFramePr>
        <p:xfrm>
          <a:off x="3676650" y="682321"/>
          <a:ext cx="4933950" cy="307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Прямая соединительная линия 4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46667" y="3842820"/>
            <a:ext cx="1008631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Гистоны: репликационно-зависимые (канонические) и репликационно-независимые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Репликационно-зависимые связываются с ДНК в ходе репликации, репликационно-независимые участвуют в перестройках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нуклеосом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экспрессируются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в течение всего клеточного цикла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Разновидности гистонов – гистоновые варианты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Разные варианты обуславливают разные эпигенетические контексты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У разных таксонов имеются собственные уникальные варианты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68021" y="357973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Гистоновые варианты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7569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5800" y="296451"/>
            <a:ext cx="1083945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Цель: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выявление особенностей распределения канонических гистонов и гистоновых вариантов по избранным таксонам эукариот на основе анализа предварительной версии базы данных гистоновых последовательностей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HistoneDB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3.0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8836" y="1915453"/>
            <a:ext cx="1142538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адачи:</a:t>
            </a:r>
          </a:p>
          <a:p>
            <a:pPr marL="457200" indent="-457200">
              <a:buAutoNum type="arabicPeriod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На основе анализа последовательностей гистонов в базе данных </a:t>
            </a:r>
            <a:r>
              <a:rPr lang="ru-R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GenBank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изучить распределение многообразия гистонов в различных таксонах эукариот.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распределения по количеству последовательностей всех гистоновых вариантов для четырех наиболее представленных таксонов старшего уровня.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Проверить расходящиеся с ожидаемыми результаты анализа филетического распределения с помощью детального сравнения последовательностей методом множественных выравниваний и построения деревьев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схожести.</a:t>
            </a:r>
          </a:p>
          <a:p>
            <a:endParaRPr lang="ru-R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4"/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Изучить распределение последовательностей гистонов по длинам.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359995" y="6102035"/>
            <a:ext cx="629534" cy="592279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4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5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489700" y="5693916"/>
            <a:ext cx="7112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Схематическое представление структуры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HistoneDB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2.0 (Draizen et al., 2016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470740" y="6203012"/>
            <a:ext cx="461727" cy="518463"/>
          </a:xfrm>
        </p:spPr>
        <p:txBody>
          <a:bodyPr/>
          <a:lstStyle/>
          <a:p>
            <a:fld id="{10CCCD90-E8A3-497F-8F80-EAF4F04F21C0}" type="slidenum">
              <a:rPr lang="ru-RU" sz="2800" b="1" smtClean="0">
                <a:solidFill>
                  <a:schemeClr val="tx1"/>
                </a:solidFill>
              </a:rPr>
              <a:t>5</a:t>
            </a:fld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96" y="1365402"/>
            <a:ext cx="6618290" cy="412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65440" y="322046"/>
            <a:ext cx="3252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Используемая база данных</a:t>
            </a:r>
            <a:endParaRPr lang="ru-RU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513" y="1119942"/>
            <a:ext cx="498458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Предварительная версия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HistoneDB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3.0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азвитие работы (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Draizen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2016),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разрабатывается сотрудниками кафедры биоинженерии</a:t>
            </a:r>
          </a:p>
          <a:p>
            <a:pPr>
              <a:spcAft>
                <a:spcPts val="600"/>
              </a:spcAft>
            </a:pP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Позволяет изучать многообразие гистоновых вариантов и предсказывать их наличие у таксонов</a:t>
            </a:r>
          </a:p>
          <a:p>
            <a:pPr>
              <a:spcAft>
                <a:spcPts val="600"/>
              </a:spcAft>
            </a:pP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В основе – скрытые </a:t>
            </a:r>
            <a:r>
              <a:rPr lang="ru-RU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марковские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модели.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Курируемый набор (отобранные вручную последовательности) для 30 вариантов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sz="15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Скрытые </a:t>
            </a:r>
            <a:r>
              <a:rPr lang="ru-RU" sz="15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марковские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модели для каждого варианта 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Т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ранслированным последовательностям из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GenBank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присваиваются баллы, отражающие их схожесть с моделями вариантов </a:t>
            </a:r>
            <a:endParaRPr lang="en-US" sz="15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Алгоритм классификации присваивает последовательности к варианту по модели с наибольшим значением баллов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4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08324"/>
              </p:ext>
            </p:extLst>
          </p:nvPr>
        </p:nvGraphicFramePr>
        <p:xfrm>
          <a:off x="496621" y="903003"/>
          <a:ext cx="5886450" cy="5818472"/>
        </p:xfrm>
        <a:graphic>
          <a:graphicData uri="http://schemas.openxmlformats.org/drawingml/2006/table">
            <a:tbl>
              <a:tblPr firstRow="1" firstCol="1" bandRow="1"/>
              <a:tblGrid>
                <a:gridCol w="1552575">
                  <a:extLst>
                    <a:ext uri="{9D8B030D-6E8A-4147-A177-3AD203B41FA5}">
                      <a16:colId xmlns:a16="http://schemas.microsoft.com/office/drawing/2014/main" val="2197406129"/>
                    </a:ext>
                  </a:extLst>
                </a:gridCol>
                <a:gridCol w="1222312">
                  <a:extLst>
                    <a:ext uri="{9D8B030D-6E8A-4147-A177-3AD203B41FA5}">
                      <a16:colId xmlns:a16="http://schemas.microsoft.com/office/drawing/2014/main" val="2986510510"/>
                    </a:ext>
                  </a:extLst>
                </a:gridCol>
                <a:gridCol w="1498547">
                  <a:extLst>
                    <a:ext uri="{9D8B030D-6E8A-4147-A177-3AD203B41FA5}">
                      <a16:colId xmlns:a16="http://schemas.microsoft.com/office/drawing/2014/main" val="1283784936"/>
                    </a:ext>
                  </a:extLst>
                </a:gridCol>
                <a:gridCol w="1613016">
                  <a:extLst>
                    <a:ext uri="{9D8B030D-6E8A-4147-A177-3AD203B41FA5}">
                      <a16:colId xmlns:a16="http://schemas.microsoft.com/office/drawing/2014/main" val="3412930288"/>
                    </a:ext>
                  </a:extLst>
                </a:gridCol>
              </a:tblGrid>
              <a:tr h="393793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Супергруппа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Условный старший уровень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Промежуточные описания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Условный младший уровень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5057"/>
                  </a:ext>
                </a:extLst>
              </a:tr>
              <a:tr h="198174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Unikonta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Amoebozoa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Amoebozoa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780541"/>
                  </a:ext>
                </a:extLst>
              </a:tr>
              <a:tr h="198174">
                <a:tc rowSpan="1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Unikonta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Opisthokonta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Prometazoa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Porifera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492452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Eumetazoa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Cnidaria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508227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Eumetazoa, Protostomia, Ecdysozoa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Arthropoda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76046"/>
                  </a:ext>
                </a:extLst>
              </a:tr>
              <a:tr h="3925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Nematoda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389862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Eumetazoa, Protostomia, Spiralia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Plathelminthes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748076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Annelida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68542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Mollusca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321501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Eumetazoa, Deuterostomia 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Echinodermata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36925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Chordata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919626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Fungi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Низшие грибы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Chytridiomycota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737116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Zygomycota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74318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Подцарство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Dikarya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Ascomycota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592217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Basidiomycota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016426"/>
                  </a:ext>
                </a:extLst>
              </a:tr>
              <a:tr h="198174">
                <a:tc rowSpan="5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Bikonta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Archaeplastida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Plantae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Rhodophyta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403056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Chlorophyta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486892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Charophyta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504171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Bryophyta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559627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Tracheophyta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99780"/>
                  </a:ext>
                </a:extLst>
              </a:tr>
              <a:tr h="198174">
                <a:tc rowSpan="6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Bikonta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SAR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Stramenopiles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Ochrophyta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169156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Отдел Oomycota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891104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Alveolata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Ciliophora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008587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Apicomplexa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343791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 Dinoflagellata</a:t>
                      </a: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18198"/>
                  </a:ext>
                </a:extLst>
              </a:tr>
              <a:tr h="19817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Rhizaria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88233"/>
                  </a:ext>
                </a:extLst>
              </a:tr>
              <a:tr h="27598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Bikonta, Excavata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Discoba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88" marR="479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42284"/>
                  </a:ext>
                </a:extLst>
              </a:tr>
            </a:tbl>
          </a:graphicData>
        </a:graphic>
      </p:graphicFrame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16007" y="5993393"/>
            <a:ext cx="479833" cy="65565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6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93021" y="355062"/>
            <a:ext cx="458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Выбранные для рассмотрения таксоны</a:t>
            </a:r>
            <a:endParaRPr lang="ru-RU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75775" y="1628980"/>
            <a:ext cx="52084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NCBI Taxonomy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для каждой последовательности из баз данных прописано таксономическое положение объекта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 целью ограничить область рассмотрения было выбрано два условных уровня: старший и младший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Таксоны условного старшего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уровня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были выбраны, чтобы представлять 5 основных супергрупп эукариот, а также из соображений узнаваемости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Таксоны условного младшего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уровня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были выбраны как соответствующие принятым рангам типа или отдела</a:t>
            </a:r>
          </a:p>
          <a:p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 не призвана отражать реальные эволюционные дистанции и порядки ветвления глобального филогенетического дерева эукариот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6128" y="1120676"/>
            <a:ext cx="104383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Получение распределений с помощью написания скриптов для анализа табличных данных на основе </a:t>
            </a:r>
            <a:r>
              <a:rPr lang="ru-RU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высокоуровнего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языка программирования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3.7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и библиотеки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, визуализация данных с помощью библиотек 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Проверка расходящихся с ожидаемыми результатов распределения с помощью множественных выравниваний последовательностей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по алгоритму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MUSCLE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в одноименной программе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Построение деревьев схожести на основе полученных консенсусов в программе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MEGA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по алгоритму присоединения соседей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5527" y="3722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1262509" y="6156357"/>
            <a:ext cx="775595" cy="483637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7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4452969" y="346319"/>
            <a:ext cx="2893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b="1" dirty="0" smtClean="0"/>
              <a:t>Методы и схема работы</a:t>
            </a:r>
            <a:endParaRPr lang="ru-RU" sz="2000" b="1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3017042" y="3498914"/>
          <a:ext cx="5765338" cy="2416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9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трелка вправо 26"/>
          <p:cNvSpPr/>
          <p:nvPr/>
        </p:nvSpPr>
        <p:spPr>
          <a:xfrm rot="1808453">
            <a:off x="5363262" y="4206217"/>
            <a:ext cx="2326203" cy="234660"/>
          </a:xfrm>
          <a:prstGeom prst="rightArrow">
            <a:avLst>
              <a:gd name="adj1" fmla="val 3186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 rot="5400000">
            <a:off x="3707951" y="4233400"/>
            <a:ext cx="432000" cy="144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36"/>
          <p:cNvSpPr/>
          <p:nvPr/>
        </p:nvSpPr>
        <p:spPr>
          <a:xfrm rot="5400000">
            <a:off x="3707951" y="2926888"/>
            <a:ext cx="432000" cy="144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15119" flipV="1">
            <a:off x="3756261" y="1590222"/>
            <a:ext cx="1208412" cy="118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5527" y="3722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1262509" y="6156357"/>
            <a:ext cx="775595" cy="483637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8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785941" y="372180"/>
            <a:ext cx="12586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Схема работы с распределением последовательностей гистоновых вариантов по таксонам</a:t>
            </a:r>
            <a:endParaRPr lang="ru-RU" sz="2000" b="1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537059" y="4641045"/>
            <a:ext cx="2862881" cy="68160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Неточность в работе модели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537059" y="5986929"/>
            <a:ext cx="2862145" cy="67600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Предложения по усовершенствованию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581651" y="4612620"/>
            <a:ext cx="2834397" cy="5917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Реальная картина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537060" y="3342875"/>
            <a:ext cx="2867814" cy="68660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Д</a:t>
            </a:r>
            <a:r>
              <a:rPr lang="ru-RU" sz="1600" dirty="0" smtClean="0">
                <a:solidFill>
                  <a:schemeClr val="tx1"/>
                </a:solidFill>
              </a:rPr>
              <a:t>еревья, оценка близости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2972" y="1676601"/>
            <a:ext cx="479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kern="1100" dirty="0" smtClean="0"/>
              <a:t>Анализ результатов, сравнение с литературными  данными</a:t>
            </a:r>
            <a:endParaRPr lang="ru-RU" sz="1400" kern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145945" y="2792085"/>
            <a:ext cx="264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Множественные выравнивания,</a:t>
            </a:r>
          </a:p>
          <a:p>
            <a:pPr algn="ctr"/>
            <a:r>
              <a:rPr lang="ru-RU" sz="1400" dirty="0" smtClean="0"/>
              <a:t>консенсусы</a:t>
            </a:r>
            <a:endParaRPr lang="ru-RU" sz="1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680719" y="4072752"/>
            <a:ext cx="2878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Детальное сравнение особенностей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964451" y="943601"/>
            <a:ext cx="2880032" cy="68132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Распределение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2485522" y="2028077"/>
            <a:ext cx="2862881" cy="681608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Результаты, расходящиеся с ожиданиями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576328" y="1939532"/>
            <a:ext cx="2839720" cy="68232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Результаты, совпадающие с ожиданиями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7560420" y="3273805"/>
            <a:ext cx="2855628" cy="68160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Конечные  результаты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8" name="Стрелка вправо 37"/>
          <p:cNvSpPr/>
          <p:nvPr/>
        </p:nvSpPr>
        <p:spPr>
          <a:xfrm rot="5400000">
            <a:off x="3707951" y="5582791"/>
            <a:ext cx="432000" cy="144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право 38"/>
          <p:cNvSpPr/>
          <p:nvPr/>
        </p:nvSpPr>
        <p:spPr>
          <a:xfrm rot="5400000">
            <a:off x="8752497" y="2925401"/>
            <a:ext cx="432000" cy="144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право 39"/>
          <p:cNvSpPr/>
          <p:nvPr/>
        </p:nvSpPr>
        <p:spPr>
          <a:xfrm rot="16200000">
            <a:off x="8780188" y="4212016"/>
            <a:ext cx="432000" cy="144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76942" y="1200589"/>
            <a:ext cx="1063555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Артем\Downloads\last\bar_hist_крупных таксонов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1152" b="2893"/>
          <a:stretch/>
        </p:blipFill>
        <p:spPr bwMode="auto">
          <a:xfrm>
            <a:off x="5210175" y="1049843"/>
            <a:ext cx="6518762" cy="42737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адпись 2"/>
          <p:cNvSpPr txBox="1">
            <a:spLocks noChangeArrowheads="1"/>
          </p:cNvSpPr>
          <p:nvPr/>
        </p:nvSpPr>
        <p:spPr bwMode="auto">
          <a:xfrm>
            <a:off x="5210175" y="5445368"/>
            <a:ext cx="6861661" cy="61546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3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Распределение </a:t>
            </a:r>
            <a:r>
              <a:rPr lang="ru-RU" sz="1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последовательностей </a:t>
            </a:r>
            <a:r>
              <a:rPr lang="ru-RU" sz="13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типов гистонов</a:t>
            </a:r>
            <a:r>
              <a:rPr lang="ru-RU" sz="13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 таксонам условного старшего </a:t>
            </a:r>
            <a:r>
              <a:rPr lang="ru-RU" sz="13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уровня</a:t>
            </a:r>
            <a:endParaRPr lang="ru-RU" sz="13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14700" cy="365125"/>
          </a:xfrm>
        </p:spPr>
        <p:txBody>
          <a:bodyPr/>
          <a:lstStyle/>
          <a:p>
            <a:fld id="{10CCCD90-E8A3-497F-8F80-EAF4F04F21C0}" type="slidenum">
              <a:rPr lang="ru-RU" sz="2400" b="1" smtClean="0">
                <a:solidFill>
                  <a:schemeClr val="tx1"/>
                </a:solidFill>
              </a:rPr>
              <a:t>9</a:t>
            </a:fld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21907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996128" y="772290"/>
            <a:ext cx="9807167" cy="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5945" y="310072"/>
            <a:ext cx="1044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Результаты: распределение </a:t>
            </a:r>
            <a:r>
              <a:rPr lang="ru-RU" sz="2000" b="1" dirty="0"/>
              <a:t>последовательностей гистоновых вариантов по </a:t>
            </a:r>
            <a:r>
              <a:rPr lang="ru-RU" sz="2000" b="1" dirty="0" smtClean="0"/>
              <a:t>таксонам</a:t>
            </a:r>
            <a:endParaRPr lang="ru-RU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7676" y="1238250"/>
            <a:ext cx="476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Первая часть работы – распределение по таксонам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На гистограмме – представленность таксонов старшего уровня в базе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Представленность по убыванию в следующем порядке: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Metazoa – Plantae – Fungi – SAR – Discoba – Amoebozoa</a:t>
            </a: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Особенности: крайне мало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Discoba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Amoebozoa</a:t>
            </a:r>
            <a:r>
              <a:rPr lang="ru-RU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; у грибов мало 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  <a:endParaRPr lang="ru-RU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9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2199</TotalTime>
  <Words>2250</Words>
  <Application>Microsoft Office PowerPoint</Application>
  <PresentationFormat>Широкоэкранный</PresentationFormat>
  <Paragraphs>888</Paragraphs>
  <Slides>18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</dc:creator>
  <cp:lastModifiedBy>Артем</cp:lastModifiedBy>
  <cp:revision>149</cp:revision>
  <dcterms:created xsi:type="dcterms:W3CDTF">2020-06-03T08:19:54Z</dcterms:created>
  <dcterms:modified xsi:type="dcterms:W3CDTF">2020-06-09T05:46:02Z</dcterms:modified>
</cp:coreProperties>
</file>